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68" r:id="rId3"/>
    <p:sldId id="269" r:id="rId4"/>
    <p:sldId id="27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29"/>
    <p:restoredTop sz="94673"/>
  </p:normalViewPr>
  <p:slideViewPr>
    <p:cSldViewPr snapToGrid="0" snapToObjects="1">
      <p:cViewPr varScale="1">
        <p:scale>
          <a:sx n="107" d="100"/>
          <a:sy n="107" d="100"/>
        </p:scale>
        <p:origin x="142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DDDA7-8A05-6A45-952E-FF6E7FBB3E9F}" type="datetimeFigureOut">
              <a:rPr lang="en-US" smtClean="0"/>
              <a:t>4/30/21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EFCFB-FB3F-1A4E-97A0-D92D6A0BD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93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6EFCFB-FB3F-1A4E-97A0-D92D6A0BD4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73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nge_impact_assess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94ED26B-0CAD-7B4D-BB03-D4FB3C1CEAA9}"/>
              </a:ext>
            </a:extLst>
          </p:cNvPr>
          <p:cNvSpPr txBox="1"/>
          <p:nvPr userDrawn="1"/>
        </p:nvSpPr>
        <p:spPr>
          <a:xfrm>
            <a:off x="404591" y="264160"/>
            <a:ext cx="3292889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>
                <a:latin typeface="Georgia" panose="02040502050405020303" pitchFamily="18" charset="0"/>
              </a:rPr>
              <a:t>Change Impact Assessment</a:t>
            </a:r>
          </a:p>
        </p:txBody>
      </p:sp>
      <p:sp>
        <p:nvSpPr>
          <p:cNvPr id="16" name="Text Placeholder 23">
            <a:extLst>
              <a:ext uri="{FF2B5EF4-FFF2-40B4-BE49-F238E27FC236}">
                <a16:creationId xmlns:a16="http://schemas.microsoft.com/office/drawing/2014/main" id="{AFA60FAE-5C32-2E4C-8B50-B680D1B4105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04591" y="962668"/>
            <a:ext cx="8312026" cy="552758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what we know and what we don’t instructions</a:t>
            </a:r>
          </a:p>
        </p:txBody>
      </p:sp>
    </p:spTree>
    <p:extLst>
      <p:ext uri="{BB962C8B-B14F-4D97-AF65-F5344CB8AC3E}">
        <p14:creationId xmlns:p14="http://schemas.microsoft.com/office/powerpoint/2010/main" val="2866000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IA_state_of_ev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73423" y="1510941"/>
            <a:ext cx="7362671" cy="1232259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/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information about the product, process, and workflow as-is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04591" y="1489946"/>
            <a:ext cx="898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Current</a:t>
            </a:r>
          </a:p>
          <a:p>
            <a:pPr algn="r"/>
            <a:r>
              <a:rPr lang="en-US" sz="1400" dirty="0"/>
              <a:t>State: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7ACF4ABD-15B4-6744-975A-152EE969CD1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373423" y="5005664"/>
            <a:ext cx="7362671" cy="1232258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/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the change deltas/differences between the two states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4915A8B-44ED-574B-981C-FAD7CD3FE86C}"/>
              </a:ext>
            </a:extLst>
          </p:cNvPr>
          <p:cNvSpPr txBox="1"/>
          <p:nvPr userDrawn="1"/>
        </p:nvSpPr>
        <p:spPr>
          <a:xfrm>
            <a:off x="-3315" y="4940064"/>
            <a:ext cx="13026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Gap: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C2419B6-09BE-E04C-8378-EF0382CBA3B0}"/>
              </a:ext>
            </a:extLst>
          </p:cNvPr>
          <p:cNvSpPr txBox="1"/>
          <p:nvPr userDrawn="1"/>
        </p:nvSpPr>
        <p:spPr>
          <a:xfrm>
            <a:off x="404591" y="264160"/>
            <a:ext cx="3292889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>
                <a:latin typeface="Georgia" panose="02040502050405020303" pitchFamily="18" charset="0"/>
              </a:rPr>
              <a:t>Change Impact Assessment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893B70DE-E3C7-6141-865B-8A5A9C8254D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373423" y="3318980"/>
            <a:ext cx="7362671" cy="1232259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/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information about the product, process, and workflow to-be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36E651-D56B-504B-8F9E-E510DD191FFD}"/>
              </a:ext>
            </a:extLst>
          </p:cNvPr>
          <p:cNvSpPr txBox="1"/>
          <p:nvPr userDrawn="1"/>
        </p:nvSpPr>
        <p:spPr>
          <a:xfrm>
            <a:off x="636213" y="3297985"/>
            <a:ext cx="6664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/>
              <a:t>Future</a:t>
            </a:r>
          </a:p>
          <a:p>
            <a:pPr algn="r"/>
            <a:r>
              <a:rPr lang="en-US" sz="1400" dirty="0"/>
              <a:t>State: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BF0CFF8-B4EB-454D-BE1A-0109ED9A3F84}"/>
              </a:ext>
            </a:extLst>
          </p:cNvPr>
          <p:cNvSpPr txBox="1"/>
          <p:nvPr userDrawn="1"/>
        </p:nvSpPr>
        <p:spPr>
          <a:xfrm>
            <a:off x="350579" y="912722"/>
            <a:ext cx="18974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/>
              <a:t>State of Event/Action</a:t>
            </a:r>
          </a:p>
        </p:txBody>
      </p:sp>
    </p:spTree>
    <p:extLst>
      <p:ext uri="{BB962C8B-B14F-4D97-AF65-F5344CB8AC3E}">
        <p14:creationId xmlns:p14="http://schemas.microsoft.com/office/powerpoint/2010/main" val="165596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A_impact_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1C2419B6-09BE-E04C-8378-EF0382CBA3B0}"/>
              </a:ext>
            </a:extLst>
          </p:cNvPr>
          <p:cNvSpPr txBox="1"/>
          <p:nvPr userDrawn="1"/>
        </p:nvSpPr>
        <p:spPr>
          <a:xfrm>
            <a:off x="404591" y="264160"/>
            <a:ext cx="3292889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>
                <a:latin typeface="Georgia" panose="02040502050405020303" pitchFamily="18" charset="0"/>
              </a:rPr>
              <a:t>Change Impact Assessment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91C42C0-7B6D-6743-9A21-F0CBEC0C868A}"/>
              </a:ext>
            </a:extLst>
          </p:cNvPr>
          <p:cNvSpPr txBox="1"/>
          <p:nvPr userDrawn="1"/>
        </p:nvSpPr>
        <p:spPr>
          <a:xfrm>
            <a:off x="404591" y="2772647"/>
            <a:ext cx="926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/>
              <a:t>Impact</a:t>
            </a:r>
          </a:p>
          <a:p>
            <a:pPr algn="r"/>
            <a:r>
              <a:rPr lang="en-US" sz="1400" dirty="0"/>
              <a:t>Summary:</a:t>
            </a:r>
          </a:p>
        </p:txBody>
      </p:sp>
      <p:sp>
        <p:nvSpPr>
          <p:cNvPr id="19" name="Text Placeholder 23">
            <a:extLst>
              <a:ext uri="{FF2B5EF4-FFF2-40B4-BE49-F238E27FC236}">
                <a16:creationId xmlns:a16="http://schemas.microsoft.com/office/drawing/2014/main" id="{53DD3290-F1AC-914F-9D91-84293A944A6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401552" y="2805345"/>
            <a:ext cx="7365985" cy="1577084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/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a short summary of the change impact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051C8BE-24CF-6146-8340-102EC3E62A70}"/>
              </a:ext>
            </a:extLst>
          </p:cNvPr>
          <p:cNvSpPr txBox="1"/>
          <p:nvPr userDrawn="1"/>
        </p:nvSpPr>
        <p:spPr>
          <a:xfrm>
            <a:off x="263099" y="4767222"/>
            <a:ext cx="1023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Roles</a:t>
            </a:r>
          </a:p>
          <a:p>
            <a:pPr algn="r"/>
            <a:r>
              <a:rPr lang="en-US" sz="1400" dirty="0"/>
              <a:t>Affected:</a:t>
            </a:r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BB2F9D9E-54F8-9C47-AAB8-5EEF22DA74B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57743" y="4799919"/>
            <a:ext cx="7365985" cy="1577084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/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which positions and roles will be affected by the 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F02234-DCB3-104A-9D7F-E44A0597F15A}"/>
              </a:ext>
            </a:extLst>
          </p:cNvPr>
          <p:cNvSpPr txBox="1"/>
          <p:nvPr userDrawn="1"/>
        </p:nvSpPr>
        <p:spPr>
          <a:xfrm>
            <a:off x="350579" y="912722"/>
            <a:ext cx="18974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/>
              <a:t>Impact Overview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6EF04CF0-5F40-774C-96F5-B465AAC9EFE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404866" y="1678451"/>
            <a:ext cx="7362671" cy="72478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/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resulting risks from the change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686B7A1-478C-BC40-ABA8-5BBDBA0ECDF5}"/>
              </a:ext>
            </a:extLst>
          </p:cNvPr>
          <p:cNvSpPr txBox="1"/>
          <p:nvPr userDrawn="1"/>
        </p:nvSpPr>
        <p:spPr>
          <a:xfrm>
            <a:off x="28128" y="1612851"/>
            <a:ext cx="1302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Key</a:t>
            </a:r>
          </a:p>
          <a:p>
            <a:pPr algn="r"/>
            <a:r>
              <a:rPr lang="en-US" sz="1400" dirty="0"/>
              <a:t>Risks:</a:t>
            </a:r>
          </a:p>
        </p:txBody>
      </p:sp>
    </p:spTree>
    <p:extLst>
      <p:ext uri="{BB962C8B-B14F-4D97-AF65-F5344CB8AC3E}">
        <p14:creationId xmlns:p14="http://schemas.microsoft.com/office/powerpoint/2010/main" val="2753579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A_change_requir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48609" y="1569662"/>
            <a:ext cx="7295175" cy="1251597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/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1-2 sentences about high-level communications needs (e.g. leadership email, website updates, etc.)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561887" y="1532742"/>
            <a:ext cx="77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/>
              <a:t>Comms: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54378" y="5042444"/>
            <a:ext cx="11707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/>
              <a:t>Stakeholders: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20" hasCustomPrompt="1"/>
          </p:nvPr>
        </p:nvSpPr>
        <p:spPr>
          <a:xfrm>
            <a:off x="1335933" y="5120111"/>
            <a:ext cx="7365985" cy="1251596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/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change stakeholders and leadership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7ACF4ABD-15B4-6744-975A-152EE969CD1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335933" y="3354071"/>
            <a:ext cx="7365985" cy="1251596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/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1-2 sentences about high-level training needs (e.g. step-by-step guides, in-person training, video, etc.)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4915A8B-44ED-574B-981C-FAD7CD3FE86C}"/>
              </a:ext>
            </a:extLst>
          </p:cNvPr>
          <p:cNvSpPr txBox="1"/>
          <p:nvPr userDrawn="1"/>
        </p:nvSpPr>
        <p:spPr>
          <a:xfrm>
            <a:off x="8506" y="3288472"/>
            <a:ext cx="13026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Training: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C2419B6-09BE-E04C-8378-EF0382CBA3B0}"/>
              </a:ext>
            </a:extLst>
          </p:cNvPr>
          <p:cNvSpPr txBox="1"/>
          <p:nvPr userDrawn="1"/>
        </p:nvSpPr>
        <p:spPr>
          <a:xfrm>
            <a:off x="404591" y="264160"/>
            <a:ext cx="3292889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>
                <a:latin typeface="Georgia" panose="02040502050405020303" pitchFamily="18" charset="0"/>
              </a:rPr>
              <a:t>Change Impact Assessment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27C6CBF-4C51-794C-89F8-573076B4FC93}"/>
              </a:ext>
            </a:extLst>
          </p:cNvPr>
          <p:cNvSpPr txBox="1"/>
          <p:nvPr userDrawn="1"/>
        </p:nvSpPr>
        <p:spPr>
          <a:xfrm>
            <a:off x="350579" y="912722"/>
            <a:ext cx="18974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/>
              <a:t>Change Requirements</a:t>
            </a:r>
          </a:p>
        </p:txBody>
      </p:sp>
    </p:spTree>
    <p:extLst>
      <p:ext uri="{BB962C8B-B14F-4D97-AF65-F5344CB8AC3E}">
        <p14:creationId xmlns:p14="http://schemas.microsoft.com/office/powerpoint/2010/main" val="4004612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57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02835-5D9D-2944-A49C-5DD308F2DA4F}" type="datetimeFigureOut">
              <a:rPr lang="en-US" smtClean="0"/>
              <a:t>4/30/21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5B810-8FBC-8443-BB54-638190F79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668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1" r:id="rId2"/>
    <p:sldLayoutId id="2147483673" r:id="rId3"/>
    <p:sldLayoutId id="2147483672" r:id="rId4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i="0" kern="1200">
          <a:solidFill>
            <a:schemeClr val="tx1"/>
          </a:solidFill>
          <a:latin typeface="Georgia"/>
          <a:ea typeface="+mj-ea"/>
          <a:cs typeface="Georgia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200" b="0" i="0" kern="1200">
          <a:solidFill>
            <a:schemeClr val="tx1"/>
          </a:solidFill>
          <a:latin typeface="Helvetica Neue"/>
          <a:ea typeface="+mn-ea"/>
          <a:cs typeface="Helvetica Neue"/>
        </a:defRPr>
      </a:lvl1pPr>
      <a:lvl2pPr marL="914400" indent="-457200" algn="l" defTabSz="457200" rtl="0" eaLnBrk="1" latinLnBrk="0" hangingPunct="1">
        <a:spcBef>
          <a:spcPct val="20000"/>
        </a:spcBef>
        <a:buFont typeface="Arial"/>
        <a:buChar char="•"/>
        <a:defRPr sz="1200" b="0" i="0" kern="1200">
          <a:solidFill>
            <a:schemeClr val="tx1"/>
          </a:solidFill>
          <a:latin typeface="Helvetica Neue"/>
          <a:ea typeface="+mn-ea"/>
          <a:cs typeface="Helvetica Neu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0"/>
          </p:nvPr>
        </p:nvSpPr>
        <p:spPr>
          <a:xfrm>
            <a:off x="404591" y="962669"/>
            <a:ext cx="7656843" cy="5522214"/>
          </a:xfrm>
        </p:spPr>
        <p:txBody>
          <a:bodyPr/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Instructions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Use this template to identify who and what will be impacted by your change. Define the change, the severity of the change/impact, and which individuals and groups will be affected.</a:t>
            </a:r>
          </a:p>
          <a:p>
            <a:endParaRPr lang="en-US" dirty="0"/>
          </a:p>
          <a:p>
            <a:r>
              <a:rPr lang="en-US" dirty="0"/>
              <a:t>Then, use your impact assessment to inform and direct your change plan.</a:t>
            </a:r>
          </a:p>
        </p:txBody>
      </p:sp>
    </p:spTree>
    <p:extLst>
      <p:ext uri="{BB962C8B-B14F-4D97-AF65-F5344CB8AC3E}">
        <p14:creationId xmlns:p14="http://schemas.microsoft.com/office/powerpoint/2010/main" val="67866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117F6F5-D985-FC4E-A189-EC5E308311D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D671EF-A03B-474E-85BB-10169D2EBFF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E4F10D-C871-094D-AC26-1E09764FE68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068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46F86C3-7BC5-5F4B-9A44-1DF8208FAFA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51329-04C4-2D40-8776-DE6D93A5CBE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7479E8-F904-C944-8258-5FED0AB0F777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363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66CDA39-C477-5646-B586-366C62CB008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8940A8-67EF-FD42-84AA-BF9B920F801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5B29BB-3635-1D48-919D-E01FF24E629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232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11042</TotalTime>
  <Words>52</Words>
  <Application>Microsoft Macintosh PowerPoint</Application>
  <PresentationFormat>On-screen Show (4:3)</PresentationFormat>
  <Paragraphs>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Georgia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UCSF UCSF</dc:creator>
  <cp:lastModifiedBy>Farrell, Traci</cp:lastModifiedBy>
  <cp:revision>119</cp:revision>
  <dcterms:created xsi:type="dcterms:W3CDTF">2019-05-17T21:06:44Z</dcterms:created>
  <dcterms:modified xsi:type="dcterms:W3CDTF">2021-05-04T20:32:57Z</dcterms:modified>
</cp:coreProperties>
</file>