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7"/>
    <p:restoredTop sz="96327"/>
  </p:normalViewPr>
  <p:slideViewPr>
    <p:cSldViewPr snapToGrid="0" snapToObjects="1">
      <p:cViewPr varScale="1">
        <p:scale>
          <a:sx n="73" d="100"/>
          <a:sy n="73" d="100"/>
        </p:scale>
        <p:origin x="60" y="5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5669-85B2-9C40-B701-76D1732D5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C0AFB-F77B-E143-AAC2-2209FAF05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C05DE-72D9-4D4B-8193-02E43B90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57AA8-6D7E-CE41-97AF-13546C11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102FE-087F-E34D-B6D7-6AE0C007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1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4164-B27B-A84E-AA91-640DD111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403E6-3293-2E48-A3BF-808999F28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33544-C4D3-664D-83E2-423D9504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BA218-9BA5-0B4F-898A-6873B8DF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5F5E-66B2-DD4A-864A-6B4A6E39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4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1C8FCB-8F8E-3041-90F8-D5B85CA2E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041B1-2AF6-AB45-978E-D2FC6D892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C336C-E65D-9B45-BAA6-22F06D51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C6F7F-0FA4-C543-A768-F4ABB67B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575FA-E97A-624F-A005-8EDF08A2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98910-FCA2-2B47-AE88-C5E86734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A91D9-BB2D-4049-8EE1-CF13DFD7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15B39-DD56-8A41-97CE-84A2757A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E81E-F6B8-6E44-A224-B368EEE5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BFE94-844F-6947-9495-43291F04D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5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ECBC-63BD-EB44-B44B-24D167B3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4607E-83ED-8E42-AF5F-2DA575904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FA12-B4B2-6847-8F48-81F68E68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B67C0-F685-9A49-8969-C5D81EEE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77797-7F66-CC4F-AB5E-9621729F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4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04153-BAAE-3C41-A9B5-0F58A983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38899-7EC8-D84C-B49F-809A4479E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B610E-D2D1-7F44-AE1D-F43DF738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6E731-C6AE-2945-88F1-31C3090E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12039-AB79-3642-9913-94AE32BA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7E85F-8951-754E-B73C-D58346BF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9DFA-573E-4743-9F2D-74E70845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8E29B-138A-7D47-B1EE-09BF0D2D0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DD7DF-D7D3-BB47-B86F-3127A4C9F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2915F-CBBA-734E-A740-41F018B52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23D13-45C1-824E-9111-136DEA0EB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981E76-7621-B24D-BDA2-9910C51C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F806EE-A510-6246-9E76-669BDFEE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85A66F-4E1E-DD43-90FE-6CB98FCD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4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2506-CBBF-A44B-8485-F13EBBCB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B90E8-3EE7-7A47-A970-48FBBD25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2281A-29B3-D245-B74D-DE58A235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F1641-7C22-4D43-9B31-EB63CB0D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9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D2E6EE-3B27-AE4D-BF8E-5B7F2F04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80B45-8E99-6A47-BE68-409341E6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003E2-FB25-B840-8DBD-0DDE2106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582D-C4A8-5F46-A175-D4E066F7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719A8-D52E-9344-B3BE-12016BAC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1C2E6-A96A-BE4E-A4CE-E6AA55DD3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75B39-44D0-E749-8278-5C0DD6E0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0B11A-9C4D-EC4D-A548-3B5A621D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AC79F-6F6C-E348-8C5B-CA576FD6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6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EAA8-E140-3844-8818-4D3242FA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188C3-B762-8944-9931-9032184D0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11498-101A-C74E-A0B1-8AAB107D2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3B76C-4822-DB4F-BFAE-4475221E5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1EBA-1AAE-F74E-A0D4-DE057238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28F81-692B-B942-B172-61347A4F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6F02EA-5329-A243-A213-F97CEC98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18AF-C53D-3941-9176-F03713F5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13F62-B4B4-F044-AB1F-8CDEC8DDE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69DB9-13E1-3745-817F-754EBE660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FA10-24F6-3148-A75D-2064933E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7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B77A46-111D-624B-A9A8-D296BE81E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989" y="439783"/>
            <a:ext cx="3752251" cy="32741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Guide 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33D06CD-A3AC-284D-AB23-88148A123FDA}"/>
              </a:ext>
            </a:extLst>
          </p:cNvPr>
          <p:cNvSpPr txBox="1">
            <a:spLocks/>
          </p:cNvSpPr>
          <p:nvPr/>
        </p:nvSpPr>
        <p:spPr>
          <a:xfrm>
            <a:off x="556990" y="1115068"/>
            <a:ext cx="3321327" cy="566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Assumptions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Identifying each other's assumptions and biases can lead to insightful questions, deeper understanding, and more targeted research.</a:t>
            </a:r>
          </a:p>
          <a:p>
            <a:br>
              <a:rPr lang="en-US" dirty="0"/>
            </a:br>
            <a:r>
              <a:rPr lang="en-US" dirty="0"/>
              <a:t>How confident is the entire team about “what we know?”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5BEDDFEA-8890-2F46-B831-511C9A4B334B}"/>
              </a:ext>
            </a:extLst>
          </p:cNvPr>
          <p:cNvSpPr txBox="1">
            <a:spLocks/>
          </p:cNvSpPr>
          <p:nvPr/>
        </p:nvSpPr>
        <p:spPr>
          <a:xfrm>
            <a:off x="5536095" y="1115068"/>
            <a:ext cx="4621695" cy="50180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  <a:t>Tips 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</a:br>
            <a:endParaRPr lang="en-US" sz="1400" dirty="0">
              <a:solidFill>
                <a:schemeClr val="bg1">
                  <a:lumMod val="50000"/>
                </a:schemeClr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r>
              <a:rPr lang="en-US" sz="1200" dirty="0">
                <a:latin typeface="Helvetica Neue"/>
              </a:rPr>
              <a:t>From the outset, discuss as a team what you know and don’t know about your product, its stakeholders, its users, and its impact. Consider:</a:t>
            </a:r>
          </a:p>
          <a:p>
            <a:r>
              <a:rPr lang="en-US" sz="1200" dirty="0">
                <a:latin typeface="Helvetica Neue"/>
              </a:rPr>
              <a:t>What are you assuming success looks like?</a:t>
            </a:r>
          </a:p>
          <a:p>
            <a:r>
              <a:rPr lang="en-US" sz="1200" dirty="0">
                <a:latin typeface="Helvetica Neue"/>
              </a:rPr>
              <a:t>What do we need to learn to support this project? How will we conduct further exploration?</a:t>
            </a:r>
          </a:p>
          <a:p>
            <a:r>
              <a:rPr lang="en-US" sz="1200" dirty="0">
                <a:latin typeface="Helvetica Neue"/>
              </a:rPr>
              <a:t>Do we need to slow down?</a:t>
            </a:r>
          </a:p>
          <a:p>
            <a:r>
              <a:rPr lang="en-US" sz="1200" dirty="0">
                <a:latin typeface="Helvetica Neue"/>
              </a:rPr>
              <a:t>How can we bring in more balanced representation and perspectives?</a:t>
            </a:r>
          </a:p>
        </p:txBody>
      </p:sp>
    </p:spTree>
    <p:extLst>
      <p:ext uri="{BB962C8B-B14F-4D97-AF65-F5344CB8AC3E}">
        <p14:creationId xmlns:p14="http://schemas.microsoft.com/office/powerpoint/2010/main" val="28599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CDEABC7-0E87-B240-87D6-AC8D7AF552E2}"/>
              </a:ext>
            </a:extLst>
          </p:cNvPr>
          <p:cNvSpPr/>
          <p:nvPr/>
        </p:nvSpPr>
        <p:spPr>
          <a:xfrm>
            <a:off x="987465" y="670515"/>
            <a:ext cx="17732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What do we know?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E14120-A952-524F-B1D1-2922CDE622BB}"/>
              </a:ext>
            </a:extLst>
          </p:cNvPr>
          <p:cNvSpPr/>
          <p:nvPr/>
        </p:nvSpPr>
        <p:spPr>
          <a:xfrm>
            <a:off x="6096000" y="670515"/>
            <a:ext cx="2031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defRPr/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How do we know that?</a:t>
            </a:r>
            <a:endParaRPr lang="en-US" sz="1200" dirty="0">
              <a:solidFill>
                <a:sysClr val="windowText" lastClr="000000"/>
              </a:solidFill>
              <a:latin typeface="Helvetica Neue"/>
              <a:cs typeface="Helvetica Neue"/>
            </a:endParaRP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424B9968-FA3E-C04E-9C31-9B7D924CC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66283"/>
              </p:ext>
            </p:extLst>
          </p:nvPr>
        </p:nvGraphicFramePr>
        <p:xfrm>
          <a:off x="1018995" y="1039847"/>
          <a:ext cx="4656248" cy="507889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dirty="0">
                          <a:latin typeface="Helvetica" pitchFamily="2" charset="0"/>
                        </a:rPr>
                      </a:b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D61F012-E80D-4D43-81FB-39DE10409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018375"/>
              </p:ext>
            </p:extLst>
          </p:nvPr>
        </p:nvGraphicFramePr>
        <p:xfrm>
          <a:off x="6157525" y="1039846"/>
          <a:ext cx="4656248" cy="507017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4112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88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CDEABC7-0E87-B240-87D6-AC8D7AF552E2}"/>
              </a:ext>
            </a:extLst>
          </p:cNvPr>
          <p:cNvSpPr/>
          <p:nvPr/>
        </p:nvSpPr>
        <p:spPr>
          <a:xfrm>
            <a:off x="987465" y="660005"/>
            <a:ext cx="28184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What questions do we still have?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E14120-A952-524F-B1D1-2922CDE622BB}"/>
              </a:ext>
            </a:extLst>
          </p:cNvPr>
          <p:cNvSpPr/>
          <p:nvPr/>
        </p:nvSpPr>
        <p:spPr>
          <a:xfrm>
            <a:off x="6096000" y="660005"/>
            <a:ext cx="2323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defRPr/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How will we answer them?</a:t>
            </a:r>
            <a:endParaRPr lang="en-US" sz="1200" dirty="0">
              <a:solidFill>
                <a:sysClr val="windowText" lastClr="000000"/>
              </a:solidFill>
              <a:latin typeface="Helvetica Neue"/>
              <a:cs typeface="Helvetica Neue"/>
            </a:endParaRP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424B9968-FA3E-C04E-9C31-9B7D924CC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501551"/>
              </p:ext>
            </p:extLst>
          </p:nvPr>
        </p:nvGraphicFramePr>
        <p:xfrm>
          <a:off x="1018995" y="1029337"/>
          <a:ext cx="4656248" cy="507889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D61F012-E80D-4D43-81FB-39DE10409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422863"/>
              </p:ext>
            </p:extLst>
          </p:nvPr>
        </p:nvGraphicFramePr>
        <p:xfrm>
          <a:off x="6157525" y="1029336"/>
          <a:ext cx="4656248" cy="507017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5029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4112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CDEABC7-0E87-B240-87D6-AC8D7AF552E2}"/>
              </a:ext>
            </a:extLst>
          </p:cNvPr>
          <p:cNvSpPr/>
          <p:nvPr/>
        </p:nvSpPr>
        <p:spPr>
          <a:xfrm>
            <a:off x="987465" y="922755"/>
            <a:ext cx="17732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What do we know?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E14120-A952-524F-B1D1-2922CDE622BB}"/>
              </a:ext>
            </a:extLst>
          </p:cNvPr>
          <p:cNvSpPr/>
          <p:nvPr/>
        </p:nvSpPr>
        <p:spPr>
          <a:xfrm>
            <a:off x="6096000" y="922755"/>
            <a:ext cx="2031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defRPr/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How do we know that?</a:t>
            </a:r>
            <a:endParaRPr lang="en-US" sz="1200" dirty="0">
              <a:solidFill>
                <a:sysClr val="windowText" lastClr="000000"/>
              </a:solidFill>
              <a:latin typeface="Helvetica Neue"/>
              <a:cs typeface="Helvetica Neue"/>
            </a:endParaRP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424B9968-FA3E-C04E-9C31-9B7D924CC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769690"/>
              </p:ext>
            </p:extLst>
          </p:nvPr>
        </p:nvGraphicFramePr>
        <p:xfrm>
          <a:off x="1018995" y="1292087"/>
          <a:ext cx="4656248" cy="507889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Community leaders use technology to share resources with community members.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Community leaders have an extensive knowledge about their community and the resources that are available.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Community members use technology to access resources.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Community members will still want to have physical interaction with community leaders.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D61F012-E80D-4D43-81FB-39DE10409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16935"/>
              </p:ext>
            </p:extLst>
          </p:nvPr>
        </p:nvGraphicFramePr>
        <p:xfrm>
          <a:off x="6157525" y="1292086"/>
          <a:ext cx="4656248" cy="507017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5029"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Interviews with community leaders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Interviews with community leaders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Interviews with community leaders and members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Interviews with community leaders and members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4112381"/>
                  </a:ext>
                </a:extLst>
              </a:tr>
            </a:tbl>
          </a:graphicData>
        </a:graphic>
      </p:graphicFrame>
      <p:sp>
        <p:nvSpPr>
          <p:cNvPr id="6" name="Subtitle 2">
            <a:extLst>
              <a:ext uri="{FF2B5EF4-FFF2-40B4-BE49-F238E27FC236}">
                <a16:creationId xmlns:a16="http://schemas.microsoft.com/office/drawing/2014/main" id="{E5B77A46-111D-624B-A9A8-D296BE81E968}"/>
              </a:ext>
            </a:extLst>
          </p:cNvPr>
          <p:cNvSpPr txBox="1">
            <a:spLocks/>
          </p:cNvSpPr>
          <p:nvPr/>
        </p:nvSpPr>
        <p:spPr>
          <a:xfrm>
            <a:off x="940461" y="439783"/>
            <a:ext cx="3752251" cy="327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80023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CDEABC7-0E87-B240-87D6-AC8D7AF552E2}"/>
              </a:ext>
            </a:extLst>
          </p:cNvPr>
          <p:cNvSpPr/>
          <p:nvPr/>
        </p:nvSpPr>
        <p:spPr>
          <a:xfrm>
            <a:off x="987465" y="922755"/>
            <a:ext cx="28184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What questions do we still have?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E14120-A952-524F-B1D1-2922CDE622BB}"/>
              </a:ext>
            </a:extLst>
          </p:cNvPr>
          <p:cNvSpPr/>
          <p:nvPr/>
        </p:nvSpPr>
        <p:spPr>
          <a:xfrm>
            <a:off x="6096000" y="922755"/>
            <a:ext cx="2323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defRPr/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How will we answer them?</a:t>
            </a:r>
            <a:endParaRPr lang="en-US" sz="1200" dirty="0">
              <a:solidFill>
                <a:sysClr val="windowText" lastClr="000000"/>
              </a:solidFill>
              <a:latin typeface="Helvetica Neue"/>
              <a:cs typeface="Helvetica Neue"/>
            </a:endParaRP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424B9968-FA3E-C04E-9C31-9B7D924CC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390922"/>
              </p:ext>
            </p:extLst>
          </p:nvPr>
        </p:nvGraphicFramePr>
        <p:xfrm>
          <a:off x="1018995" y="1292087"/>
          <a:ext cx="4656248" cy="507889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Are there city-mandated technologies you are required to use?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Helvetica" pitchFamily="2" charset="0"/>
                        </a:rPr>
                        <a:t>What other technology are they using currently?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Helvetica" pitchFamily="2" charset="0"/>
                        </a:rPr>
                        <a:t>Do they do any form of screening?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Helvetica" pitchFamily="2" charset="0"/>
                        </a:rPr>
                        <a:t>What kind of data are they collecting?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Helvetica" pitchFamily="2" charset="0"/>
                        </a:rPr>
                        <a:t>How do you send out community resources to members?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Helvetica" pitchFamily="2" charset="0"/>
                        </a:rPr>
                        <a:t>How do your clients hear about you?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D61F012-E80D-4D43-81FB-39DE10409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151297"/>
              </p:ext>
            </p:extLst>
          </p:nvPr>
        </p:nvGraphicFramePr>
        <p:xfrm>
          <a:off x="6157525" y="1292086"/>
          <a:ext cx="4656248" cy="507017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Interviews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Interviews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Interviews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Interviews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Interviews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Interviews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4112381"/>
                  </a:ext>
                </a:extLst>
              </a:tr>
            </a:tbl>
          </a:graphicData>
        </a:graphic>
      </p:graphicFrame>
      <p:sp>
        <p:nvSpPr>
          <p:cNvPr id="6" name="Subtitle 2">
            <a:extLst>
              <a:ext uri="{FF2B5EF4-FFF2-40B4-BE49-F238E27FC236}">
                <a16:creationId xmlns:a16="http://schemas.microsoft.com/office/drawing/2014/main" id="{E5B77A46-111D-624B-A9A8-D296BE81E968}"/>
              </a:ext>
            </a:extLst>
          </p:cNvPr>
          <p:cNvSpPr txBox="1">
            <a:spLocks/>
          </p:cNvSpPr>
          <p:nvPr/>
        </p:nvSpPr>
        <p:spPr>
          <a:xfrm>
            <a:off x="940461" y="439783"/>
            <a:ext cx="3752251" cy="327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14046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336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Buenaventura, Ana</dc:creator>
  <cp:lastModifiedBy>Milionis, Cynthia</cp:lastModifiedBy>
  <cp:revision>21</cp:revision>
  <dcterms:created xsi:type="dcterms:W3CDTF">2021-08-18T18:38:17Z</dcterms:created>
  <dcterms:modified xsi:type="dcterms:W3CDTF">2024-06-21T21:57:59Z</dcterms:modified>
</cp:coreProperties>
</file>