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60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9716"/>
    <p:restoredTop sz="96327"/>
  </p:normalViewPr>
  <p:slideViewPr>
    <p:cSldViewPr snapToGrid="0" snapToObjects="1">
      <p:cViewPr varScale="1">
        <p:scale>
          <a:sx n="68" d="100"/>
          <a:sy n="68" d="100"/>
        </p:scale>
        <p:origin x="42" y="71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A5669-85B2-9C40-B701-76D1732D51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CC0AFB-F77B-E143-AAC2-2209FAF056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CC05DE-72D9-4D4B-8193-02E43B902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C691-5D08-4848-8AC2-CE4C3DE809F4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57AA8-6D7E-CE41-97AF-13546C119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B102FE-087F-E34D-B6D7-6AE0C0077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E07F-A232-0142-A3A1-99361E020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014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64164-B27B-A84E-AA91-640DD1112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C403E6-3293-2E48-A3BF-808999F288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E33544-C4D3-664D-83E2-423D95047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C691-5D08-4848-8AC2-CE4C3DE809F4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1BA218-9BA5-0B4F-898A-6873B8DF1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A55F5E-66B2-DD4A-864A-6B4A6E391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E07F-A232-0142-A3A1-99361E020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741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1C8FCB-8F8E-3041-90F8-D5B85CA2E0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4041B1-2AF6-AB45-978E-D2FC6D892C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5C336C-E65D-9B45-BAA6-22F06D515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C691-5D08-4848-8AC2-CE4C3DE809F4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6C6F7F-0FA4-C543-A768-F4ABB67B5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2575FA-E97A-624F-A005-8EDF08A2B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E07F-A232-0142-A3A1-99361E020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4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98910-FCA2-2B47-AE88-C5E8673416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EA91D9-BB2D-4049-8EE1-CF13DFD72F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115B39-DD56-8A41-97CE-84A2757A6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C691-5D08-4848-8AC2-CE4C3DE809F4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8EE81E-F6B8-6E44-A224-B368EEE5C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BBFE94-844F-6947-9495-43291F04D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E07F-A232-0142-A3A1-99361E020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158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EAECBC-63BD-EB44-B44B-24D167B3F6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24607E-83ED-8E42-AF5F-2DA5759049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C3FA12-B4B2-6847-8F48-81F68E686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C691-5D08-4848-8AC2-CE4C3DE809F4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7B67C0-F685-9A49-8969-C5D81EEEA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477797-7F66-CC4F-AB5E-9621729FA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E07F-A232-0142-A3A1-99361E020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944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504153-BAAE-3C41-A9B5-0F58A9830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138899-7EC8-D84C-B49F-809A4479EF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2B610E-D2D1-7F44-AE1D-F43DF73833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C6E731-C6AE-2945-88F1-31C3090EC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C691-5D08-4848-8AC2-CE4C3DE809F4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312039-AB79-3642-9913-94AE32BAD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77E85F-8951-754E-B73C-D58346BF6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E07F-A232-0142-A3A1-99361E020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944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89DFA-573E-4743-9F2D-74E70845D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48E29B-138A-7D47-B1EE-09BF0D2D0D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EDD7DF-D7D3-BB47-B86F-3127A4C9FB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92915F-CBBA-734E-A740-41F018B523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C23D13-45C1-824E-9111-136DEA0EB4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5981E76-7621-B24D-BDA2-9910C51CD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C691-5D08-4848-8AC2-CE4C3DE809F4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2F806EE-A510-6246-9E76-669BDFEE6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D85A66F-4E1E-DD43-90FE-6CB98FCD5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E07F-A232-0142-A3A1-99361E020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541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F2506-CBBF-A44B-8485-F13EBBCBC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4B90E8-3EE7-7A47-A970-48FBBD25B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C691-5D08-4848-8AC2-CE4C3DE809F4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32281A-29B3-D245-B74D-DE58A2359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9F1641-7C22-4D43-9B31-EB63CB0D1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E07F-A232-0142-A3A1-99361E020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299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D2E6EE-3B27-AE4D-BF8E-5B7F2F041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C691-5D08-4848-8AC2-CE4C3DE809F4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6380B45-8E99-6A47-BE68-409341E69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C003E2-FB25-B840-8DBD-0DDE21064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E07F-A232-0142-A3A1-99361E020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872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1582D-C4A8-5F46-A175-D4E066F78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4719A8-D52E-9344-B3BE-12016BAC1B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11C2E6-A96A-BE4E-A4CE-E6AA55DD39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E75B39-44D0-E749-8278-5C0DD6E0A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C691-5D08-4848-8AC2-CE4C3DE809F4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D0B11A-9C4D-EC4D-A548-3B5A621D1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2AC79F-6F6C-E348-8C5B-CA576FD67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E07F-A232-0142-A3A1-99361E020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663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4EAA8-E140-3844-8818-4D3242FA7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8188C3-B762-8944-9931-9032184D0D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611498-101A-C74E-A0B1-8AAB107D2B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73B76C-4822-DB4F-BFAE-4475221E5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C691-5D08-4848-8AC2-CE4C3DE809F4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9B1EBA-1AAE-F74E-A0D4-DE0572380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528F81-692B-B942-B172-61347A4F5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E07F-A232-0142-A3A1-99361E020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395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06F02EA-5329-A243-A213-F97CEC98C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0118AF-C53D-3941-9176-F03713F5C5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A13F62-B4B4-F044-AB1F-8CDEC8DDE7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E1C691-5D08-4848-8AC2-CE4C3DE809F4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969DB9-13E1-3745-817F-754EBE6606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6AFA10-24F6-3148-A75D-2064933EAB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FAE07F-A232-0142-A3A1-99361E020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772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5B77A46-111D-624B-A9A8-D296BE81E9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3874" y="241000"/>
            <a:ext cx="7344008" cy="327411"/>
          </a:xfrm>
        </p:spPr>
        <p:txBody>
          <a:bodyPr>
            <a:noAutofit/>
          </a:bodyPr>
          <a:lstStyle/>
          <a:p>
            <a:pPr algn="l"/>
            <a:r>
              <a:rPr lang="en-US" sz="1800" dirty="0">
                <a:latin typeface="HelveticaNeueLT Std" panose="020B0604020202020204" pitchFamily="34" charset="0"/>
              </a:rPr>
              <a:t>Guide</a:t>
            </a:r>
          </a:p>
        </p:txBody>
      </p:sp>
      <p:sp>
        <p:nvSpPr>
          <p:cNvPr id="4" name="Text Placeholder 1">
            <a:extLst>
              <a:ext uri="{FF2B5EF4-FFF2-40B4-BE49-F238E27FC236}">
                <a16:creationId xmlns:a16="http://schemas.microsoft.com/office/drawing/2014/main" id="{5BEDDFEA-8890-2F46-B831-511C9A4B334B}"/>
              </a:ext>
            </a:extLst>
          </p:cNvPr>
          <p:cNvSpPr txBox="1">
            <a:spLocks/>
          </p:cNvSpPr>
          <p:nvPr/>
        </p:nvSpPr>
        <p:spPr>
          <a:xfrm>
            <a:off x="5536095" y="919954"/>
            <a:ext cx="4621695" cy="501809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Helvetica Neue"/>
                <a:cs typeface="Helvetica Neue"/>
              </a:rPr>
              <a:t>Tips </a:t>
            </a:r>
            <a:br>
              <a:rPr lang="en-US" sz="1400" dirty="0">
                <a:solidFill>
                  <a:schemeClr val="bg1">
                    <a:lumMod val="50000"/>
                  </a:schemeClr>
                </a:solidFill>
                <a:latin typeface="Helvetica Neue"/>
                <a:cs typeface="Helvetica Neue"/>
              </a:rPr>
            </a:br>
            <a:endParaRPr lang="en-US" sz="1400" dirty="0">
              <a:solidFill>
                <a:schemeClr val="bg1">
                  <a:lumMod val="50000"/>
                </a:schemeClr>
              </a:solidFill>
              <a:latin typeface="Helvetica Neue"/>
              <a:cs typeface="Helvetica Neue"/>
            </a:endParaRPr>
          </a:p>
          <a:p>
            <a:pPr marL="0" indent="0">
              <a:buNone/>
            </a:pPr>
            <a:r>
              <a:rPr lang="en-US" sz="1200" dirty="0">
                <a:latin typeface="Helvetica Neue"/>
              </a:rPr>
              <a:t>From the outset, discuss as a team what you know and don’t know about your product, its stakeholders, users, and impact.</a:t>
            </a:r>
            <a:br>
              <a:rPr lang="en-US" sz="1200" dirty="0">
                <a:latin typeface="Helvetica Neue"/>
              </a:rPr>
            </a:br>
            <a:endParaRPr lang="en-US" sz="1200" dirty="0">
              <a:latin typeface="Helvetica Neue"/>
            </a:endParaRPr>
          </a:p>
          <a:p>
            <a:pPr marL="0" indent="0">
              <a:buNone/>
            </a:pPr>
            <a:r>
              <a:rPr lang="en-US" sz="1200" dirty="0">
                <a:latin typeface="Helvetica Neue"/>
              </a:rPr>
              <a:t>Consider:</a:t>
            </a:r>
          </a:p>
          <a:p>
            <a:r>
              <a:rPr lang="en-US" sz="1200" dirty="0">
                <a:latin typeface="Helvetica Neue"/>
              </a:rPr>
              <a:t>What are you assuming success looks like?</a:t>
            </a:r>
          </a:p>
          <a:p>
            <a:r>
              <a:rPr lang="en-US" sz="1200" dirty="0">
                <a:latin typeface="Helvetica Neue"/>
              </a:rPr>
              <a:t>What do we want to learn to help us on this project?</a:t>
            </a:r>
          </a:p>
          <a:p>
            <a:r>
              <a:rPr lang="en-US" sz="1200" dirty="0">
                <a:latin typeface="Helvetica Neue"/>
              </a:rPr>
              <a:t>Do we need to slow down?</a:t>
            </a:r>
          </a:p>
          <a:p>
            <a:r>
              <a:rPr lang="en-US" sz="1200" dirty="0">
                <a:latin typeface="Helvetica Neue"/>
              </a:rPr>
              <a:t>How can we bring in more balanced representation and perspectives?</a:t>
            </a:r>
          </a:p>
          <a:p>
            <a:pPr marL="0" indent="0">
              <a:buNone/>
            </a:pPr>
            <a:endParaRPr lang="en-US" sz="1200" dirty="0">
              <a:latin typeface="Helvetica Neue"/>
              <a:cs typeface="Helvetica Neue"/>
            </a:endParaRPr>
          </a:p>
        </p:txBody>
      </p:sp>
      <p:sp>
        <p:nvSpPr>
          <p:cNvPr id="5" name="Text Placeholder 1">
            <a:extLst>
              <a:ext uri="{FF2B5EF4-FFF2-40B4-BE49-F238E27FC236}">
                <a16:creationId xmlns:a16="http://schemas.microsoft.com/office/drawing/2014/main" id="{E33D06CD-A3AC-284D-AB23-88148A123FDA}"/>
              </a:ext>
            </a:extLst>
          </p:cNvPr>
          <p:cNvSpPr txBox="1">
            <a:spLocks/>
          </p:cNvSpPr>
          <p:nvPr/>
        </p:nvSpPr>
        <p:spPr>
          <a:xfrm>
            <a:off x="556990" y="919954"/>
            <a:ext cx="3900709" cy="56622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b="0" i="0" kern="1200">
                <a:solidFill>
                  <a:schemeClr val="tx1"/>
                </a:solidFill>
                <a:latin typeface="Helvetica Neue"/>
                <a:ea typeface="+mn-ea"/>
                <a:cs typeface="Helvetica Neue"/>
              </a:defRPr>
            </a:lvl1pPr>
            <a:lvl2pPr marL="914400" indent="-4572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200" b="0" i="0" kern="1200">
                <a:solidFill>
                  <a:schemeClr val="tx1"/>
                </a:solidFill>
                <a:latin typeface="Helvetica Neue"/>
                <a:ea typeface="+mn-ea"/>
                <a:cs typeface="Helvetica Neue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Power and Bias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Conduct this exercise with your team at the start of a project to help each member identify any assumptions or beliefs that may bias your design.</a:t>
            </a:r>
          </a:p>
          <a:p>
            <a:endParaRPr lang="en-US" dirty="0"/>
          </a:p>
          <a:p>
            <a:r>
              <a:rPr lang="en-US" dirty="0"/>
              <a:t>Begin by introducing the problem statement. Have each team member fill out the power and bias worksheet.</a:t>
            </a:r>
            <a:br>
              <a:rPr lang="en-US" dirty="0"/>
            </a:br>
            <a:endParaRPr lang="en-US" dirty="0"/>
          </a:p>
          <a:p>
            <a:r>
              <a:rPr lang="en-US" dirty="0"/>
              <a:t>Reflect, share, and discuss insights as a group.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994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">
            <a:extLst>
              <a:ext uri="{FF2B5EF4-FFF2-40B4-BE49-F238E27FC236}">
                <a16:creationId xmlns:a16="http://schemas.microsoft.com/office/drawing/2014/main" id="{A36F93C5-AA46-C147-8B7B-DEEA463BC0DC}"/>
              </a:ext>
            </a:extLst>
          </p:cNvPr>
          <p:cNvSpPr txBox="1">
            <a:spLocks/>
          </p:cNvSpPr>
          <p:nvPr/>
        </p:nvSpPr>
        <p:spPr>
          <a:xfrm>
            <a:off x="150637" y="579538"/>
            <a:ext cx="2693763" cy="69368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b="0" i="0" kern="1200">
                <a:solidFill>
                  <a:schemeClr val="tx1"/>
                </a:solidFill>
                <a:latin typeface="Helvetica Neue"/>
                <a:ea typeface="+mn-ea"/>
                <a:cs typeface="Helvetica Neue"/>
              </a:defRPr>
            </a:lvl1pPr>
            <a:lvl2pPr marL="914400" indent="-4572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200" b="0" i="0" kern="1200">
                <a:solidFill>
                  <a:schemeClr val="tx1"/>
                </a:solidFill>
                <a:latin typeface="Helvetica Neue"/>
                <a:ea typeface="+mn-ea"/>
                <a:cs typeface="Helvetica Neue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1. How am I different and/or the same as the people experiencing this problem?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 Placeholder 1">
            <a:extLst>
              <a:ext uri="{FF2B5EF4-FFF2-40B4-BE49-F238E27FC236}">
                <a16:creationId xmlns:a16="http://schemas.microsoft.com/office/drawing/2014/main" id="{1D0B2669-CA30-F949-AAE1-730BDB3CCFBC}"/>
              </a:ext>
            </a:extLst>
          </p:cNvPr>
          <p:cNvSpPr txBox="1">
            <a:spLocks/>
          </p:cNvSpPr>
          <p:nvPr/>
        </p:nvSpPr>
        <p:spPr>
          <a:xfrm>
            <a:off x="3205794" y="548007"/>
            <a:ext cx="2693763" cy="6711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b="0" i="0" kern="1200">
                <a:solidFill>
                  <a:schemeClr val="tx1"/>
                </a:solidFill>
                <a:latin typeface="Helvetica Neue"/>
                <a:ea typeface="+mn-ea"/>
                <a:cs typeface="Helvetica Neue"/>
              </a:defRPr>
            </a:lvl1pPr>
            <a:lvl2pPr marL="914400" indent="-4572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200" b="0" i="0" kern="1200">
                <a:solidFill>
                  <a:schemeClr val="tx1"/>
                </a:solidFill>
                <a:latin typeface="Helvetica Neue"/>
                <a:ea typeface="+mn-ea"/>
                <a:cs typeface="Helvetica Neue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2. How might that affect my work?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ext Placeholder 1">
            <a:extLst>
              <a:ext uri="{FF2B5EF4-FFF2-40B4-BE49-F238E27FC236}">
                <a16:creationId xmlns:a16="http://schemas.microsoft.com/office/drawing/2014/main" id="{EC23B5F9-E105-0044-A57A-22F9DF87CA6B}"/>
              </a:ext>
            </a:extLst>
          </p:cNvPr>
          <p:cNvSpPr txBox="1">
            <a:spLocks/>
          </p:cNvSpPr>
          <p:nvPr/>
        </p:nvSpPr>
        <p:spPr>
          <a:xfrm>
            <a:off x="6206857" y="545006"/>
            <a:ext cx="2693763" cy="904646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b="0" i="0" kern="1200">
                <a:solidFill>
                  <a:schemeClr val="tx1"/>
                </a:solidFill>
                <a:latin typeface="Helvetica Neue"/>
                <a:ea typeface="+mn-ea"/>
                <a:cs typeface="Helvetica Neue"/>
              </a:defRPr>
            </a:lvl1pPr>
            <a:lvl2pPr marL="914400" indent="-4572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200" b="0" i="0" kern="1200">
                <a:solidFill>
                  <a:schemeClr val="tx1"/>
                </a:solidFill>
                <a:latin typeface="Helvetica Neue"/>
                <a:ea typeface="+mn-ea"/>
                <a:cs typeface="Helvetica Neue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3. What beliefs or assumptions do I hold about the people, organizations, or context in which this problem exists?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3" name="Text Placeholder 1">
            <a:extLst>
              <a:ext uri="{FF2B5EF4-FFF2-40B4-BE49-F238E27FC236}">
                <a16:creationId xmlns:a16="http://schemas.microsoft.com/office/drawing/2014/main" id="{EC23B5F9-E105-0044-A57A-22F9DF87CA6B}"/>
              </a:ext>
            </a:extLst>
          </p:cNvPr>
          <p:cNvSpPr txBox="1">
            <a:spLocks/>
          </p:cNvSpPr>
          <p:nvPr/>
        </p:nvSpPr>
        <p:spPr>
          <a:xfrm>
            <a:off x="9230484" y="556252"/>
            <a:ext cx="2693763" cy="69443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b="0" i="0" kern="1200">
                <a:solidFill>
                  <a:schemeClr val="tx1"/>
                </a:solidFill>
                <a:latin typeface="Helvetica Neue"/>
                <a:ea typeface="+mn-ea"/>
                <a:cs typeface="Helvetica Neue"/>
              </a:defRPr>
            </a:lvl1pPr>
            <a:lvl2pPr marL="914400" indent="-4572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200" b="0" i="0" kern="1200">
                <a:solidFill>
                  <a:schemeClr val="tx1"/>
                </a:solidFill>
                <a:latin typeface="Helvetica Neue"/>
                <a:ea typeface="+mn-ea"/>
                <a:cs typeface="Helvetica Neue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4. How might that affect my work?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50637" y="198942"/>
            <a:ext cx="2240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Relationship to users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156479" y="198942"/>
            <a:ext cx="2487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Relationship to problem</a:t>
            </a:r>
            <a:endParaRPr lang="en-US" dirty="0"/>
          </a:p>
        </p:txBody>
      </p:sp>
      <p:graphicFrame>
        <p:nvGraphicFramePr>
          <p:cNvPr id="9" name="Table 16">
            <a:extLst>
              <a:ext uri="{FF2B5EF4-FFF2-40B4-BE49-F238E27FC236}">
                <a16:creationId xmlns:a16="http://schemas.microsoft.com/office/drawing/2014/main" id="{424B9968-FA3E-C04E-9C31-9B7D924CC8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9987028"/>
              </p:ext>
            </p:extLst>
          </p:nvPr>
        </p:nvGraphicFramePr>
        <p:xfrm>
          <a:off x="217532" y="1408386"/>
          <a:ext cx="2712773" cy="5193824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712773">
                  <a:extLst>
                    <a:ext uri="{9D8B030D-6E8A-4147-A177-3AD203B41FA5}">
                      <a16:colId xmlns:a16="http://schemas.microsoft.com/office/drawing/2014/main" val="1096553387"/>
                    </a:ext>
                  </a:extLst>
                </a:gridCol>
              </a:tblGrid>
              <a:tr h="8831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ea typeface="+mn-ea"/>
                          <a:cs typeface="Helvetica" panose="020B0604020202020204" pitchFamily="34" charset="0"/>
                        </a:rPr>
                        <a:t>Add here</a:t>
                      </a:r>
                    </a:p>
                    <a:p>
                      <a:endParaRPr lang="en-US" sz="12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73887319"/>
                  </a:ext>
                </a:extLst>
              </a:tr>
              <a:tr h="862134">
                <a:tc>
                  <a:txBody>
                    <a:bodyPr/>
                    <a:lstStyle/>
                    <a:p>
                      <a:endParaRPr lang="en-US" sz="1200" b="0" kern="1200" dirty="0">
                        <a:solidFill>
                          <a:schemeClr val="tx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98156387"/>
                  </a:ext>
                </a:extLst>
              </a:tr>
              <a:tr h="862134">
                <a:tc>
                  <a:txBody>
                    <a:bodyPr/>
                    <a:lstStyle/>
                    <a:p>
                      <a:endParaRPr lang="en-US" sz="1200" b="0" kern="1200" dirty="0">
                        <a:solidFill>
                          <a:schemeClr val="tx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18405690"/>
                  </a:ext>
                </a:extLst>
              </a:tr>
              <a:tr h="862134">
                <a:tc>
                  <a:txBody>
                    <a:bodyPr/>
                    <a:lstStyle/>
                    <a:p>
                      <a:endParaRPr lang="en-US" sz="1200" b="0" kern="1200" dirty="0">
                        <a:solidFill>
                          <a:schemeClr val="tx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16574705"/>
                  </a:ext>
                </a:extLst>
              </a:tr>
              <a:tr h="862134">
                <a:tc>
                  <a:txBody>
                    <a:bodyPr/>
                    <a:lstStyle/>
                    <a:p>
                      <a:endParaRPr lang="en-US" sz="1200" b="0" kern="1200" dirty="0">
                        <a:solidFill>
                          <a:schemeClr val="tx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69018205"/>
                  </a:ext>
                </a:extLst>
              </a:tr>
              <a:tr h="862134">
                <a:tc>
                  <a:txBody>
                    <a:bodyPr/>
                    <a:lstStyle/>
                    <a:p>
                      <a:endParaRPr lang="en-US" sz="1200" b="0" kern="1200" dirty="0">
                        <a:solidFill>
                          <a:schemeClr val="tx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98454311"/>
                  </a:ext>
                </a:extLst>
              </a:tr>
            </a:tbl>
          </a:graphicData>
        </a:graphic>
      </p:graphicFrame>
      <p:graphicFrame>
        <p:nvGraphicFramePr>
          <p:cNvPr id="10" name="Table 16">
            <a:extLst>
              <a:ext uri="{FF2B5EF4-FFF2-40B4-BE49-F238E27FC236}">
                <a16:creationId xmlns:a16="http://schemas.microsoft.com/office/drawing/2014/main" id="{424B9968-FA3E-C04E-9C31-9B7D924CC8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2646574"/>
              </p:ext>
            </p:extLst>
          </p:nvPr>
        </p:nvGraphicFramePr>
        <p:xfrm>
          <a:off x="3241252" y="1427895"/>
          <a:ext cx="2712773" cy="5183313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712773">
                  <a:extLst>
                    <a:ext uri="{9D8B030D-6E8A-4147-A177-3AD203B41FA5}">
                      <a16:colId xmlns:a16="http://schemas.microsoft.com/office/drawing/2014/main" val="1096553387"/>
                    </a:ext>
                  </a:extLst>
                </a:gridCol>
              </a:tblGrid>
              <a:tr h="8726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ea typeface="+mn-ea"/>
                          <a:cs typeface="Helvetica" panose="020B0604020202020204" pitchFamily="34" charset="0"/>
                        </a:rPr>
                        <a:t>Add here</a:t>
                      </a:r>
                    </a:p>
                    <a:p>
                      <a:endParaRPr lang="en-US" sz="12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73887319"/>
                  </a:ext>
                </a:extLst>
              </a:tr>
              <a:tr h="862134">
                <a:tc>
                  <a:txBody>
                    <a:bodyPr/>
                    <a:lstStyle/>
                    <a:p>
                      <a:endParaRPr lang="en-US" sz="1200" b="0" kern="1200" dirty="0">
                        <a:solidFill>
                          <a:schemeClr val="tx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98156387"/>
                  </a:ext>
                </a:extLst>
              </a:tr>
              <a:tr h="862134">
                <a:tc>
                  <a:txBody>
                    <a:bodyPr/>
                    <a:lstStyle/>
                    <a:p>
                      <a:endParaRPr lang="en-US" sz="1200" b="0" kern="1200" dirty="0">
                        <a:solidFill>
                          <a:schemeClr val="tx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18405690"/>
                  </a:ext>
                </a:extLst>
              </a:tr>
              <a:tr h="862134">
                <a:tc>
                  <a:txBody>
                    <a:bodyPr/>
                    <a:lstStyle/>
                    <a:p>
                      <a:endParaRPr lang="en-US" sz="1200" b="0" kern="1200" dirty="0">
                        <a:solidFill>
                          <a:schemeClr val="tx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16574705"/>
                  </a:ext>
                </a:extLst>
              </a:tr>
              <a:tr h="862134">
                <a:tc>
                  <a:txBody>
                    <a:bodyPr/>
                    <a:lstStyle/>
                    <a:p>
                      <a:endParaRPr lang="en-US" sz="1200" b="0" kern="1200" dirty="0">
                        <a:solidFill>
                          <a:schemeClr val="tx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69018205"/>
                  </a:ext>
                </a:extLst>
              </a:tr>
              <a:tr h="862134">
                <a:tc>
                  <a:txBody>
                    <a:bodyPr/>
                    <a:lstStyle/>
                    <a:p>
                      <a:endParaRPr lang="en-US" sz="1200" b="0" kern="1200" dirty="0">
                        <a:solidFill>
                          <a:schemeClr val="tx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98454311"/>
                  </a:ext>
                </a:extLst>
              </a:tr>
            </a:tbl>
          </a:graphicData>
        </a:graphic>
      </p:graphicFrame>
      <p:graphicFrame>
        <p:nvGraphicFramePr>
          <p:cNvPr id="11" name="Table 16">
            <a:extLst>
              <a:ext uri="{FF2B5EF4-FFF2-40B4-BE49-F238E27FC236}">
                <a16:creationId xmlns:a16="http://schemas.microsoft.com/office/drawing/2014/main" id="{424B9968-FA3E-C04E-9C31-9B7D924CC8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7107209"/>
              </p:ext>
            </p:extLst>
          </p:nvPr>
        </p:nvGraphicFramePr>
        <p:xfrm>
          <a:off x="6245961" y="1408386"/>
          <a:ext cx="2712773" cy="5193824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712773">
                  <a:extLst>
                    <a:ext uri="{9D8B030D-6E8A-4147-A177-3AD203B41FA5}">
                      <a16:colId xmlns:a16="http://schemas.microsoft.com/office/drawing/2014/main" val="1096553387"/>
                    </a:ext>
                  </a:extLst>
                </a:gridCol>
              </a:tblGrid>
              <a:tr h="8831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ea typeface="+mn-ea"/>
                          <a:cs typeface="Helvetica" panose="020B0604020202020204" pitchFamily="34" charset="0"/>
                        </a:rPr>
                        <a:t>Add here</a:t>
                      </a:r>
                    </a:p>
                    <a:p>
                      <a:endParaRPr lang="en-US" sz="12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73887319"/>
                  </a:ext>
                </a:extLst>
              </a:tr>
              <a:tr h="862134">
                <a:tc>
                  <a:txBody>
                    <a:bodyPr/>
                    <a:lstStyle/>
                    <a:p>
                      <a:endParaRPr lang="en-US" sz="1200" b="0" kern="1200" dirty="0">
                        <a:solidFill>
                          <a:schemeClr val="tx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98156387"/>
                  </a:ext>
                </a:extLst>
              </a:tr>
              <a:tr h="862134">
                <a:tc>
                  <a:txBody>
                    <a:bodyPr/>
                    <a:lstStyle/>
                    <a:p>
                      <a:endParaRPr lang="en-US" sz="1200" b="0" kern="1200" dirty="0">
                        <a:solidFill>
                          <a:schemeClr val="tx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18405690"/>
                  </a:ext>
                </a:extLst>
              </a:tr>
              <a:tr h="862134">
                <a:tc>
                  <a:txBody>
                    <a:bodyPr/>
                    <a:lstStyle/>
                    <a:p>
                      <a:endParaRPr lang="en-US" sz="1200" b="0" kern="1200" dirty="0">
                        <a:solidFill>
                          <a:schemeClr val="tx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16574705"/>
                  </a:ext>
                </a:extLst>
              </a:tr>
              <a:tr h="862134">
                <a:tc>
                  <a:txBody>
                    <a:bodyPr/>
                    <a:lstStyle/>
                    <a:p>
                      <a:endParaRPr lang="en-US" sz="1200" b="0" kern="1200" dirty="0">
                        <a:solidFill>
                          <a:schemeClr val="tx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69018205"/>
                  </a:ext>
                </a:extLst>
              </a:tr>
              <a:tr h="862134">
                <a:tc>
                  <a:txBody>
                    <a:bodyPr/>
                    <a:lstStyle/>
                    <a:p>
                      <a:endParaRPr lang="en-US" sz="1200" b="0" kern="1200" dirty="0">
                        <a:solidFill>
                          <a:schemeClr val="tx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98454311"/>
                  </a:ext>
                </a:extLst>
              </a:tr>
            </a:tbl>
          </a:graphicData>
        </a:graphic>
      </p:graphicFrame>
      <p:graphicFrame>
        <p:nvGraphicFramePr>
          <p:cNvPr id="12" name="Table 16">
            <a:extLst>
              <a:ext uri="{FF2B5EF4-FFF2-40B4-BE49-F238E27FC236}">
                <a16:creationId xmlns:a16="http://schemas.microsoft.com/office/drawing/2014/main" id="{424B9968-FA3E-C04E-9C31-9B7D924CC8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0552562"/>
              </p:ext>
            </p:extLst>
          </p:nvPr>
        </p:nvGraphicFramePr>
        <p:xfrm>
          <a:off x="9288691" y="1422639"/>
          <a:ext cx="2712773" cy="5193824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712773">
                  <a:extLst>
                    <a:ext uri="{9D8B030D-6E8A-4147-A177-3AD203B41FA5}">
                      <a16:colId xmlns:a16="http://schemas.microsoft.com/office/drawing/2014/main" val="1096553387"/>
                    </a:ext>
                  </a:extLst>
                </a:gridCol>
              </a:tblGrid>
              <a:tr h="8831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ea typeface="+mn-ea"/>
                          <a:cs typeface="Helvetica" panose="020B0604020202020204" pitchFamily="34" charset="0"/>
                        </a:rPr>
                        <a:t>Add here</a:t>
                      </a:r>
                    </a:p>
                    <a:p>
                      <a:endParaRPr lang="en-US" sz="12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73887319"/>
                  </a:ext>
                </a:extLst>
              </a:tr>
              <a:tr h="862134">
                <a:tc>
                  <a:txBody>
                    <a:bodyPr/>
                    <a:lstStyle/>
                    <a:p>
                      <a:endParaRPr lang="en-US" sz="1200" b="0" kern="1200" dirty="0">
                        <a:solidFill>
                          <a:schemeClr val="tx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98156387"/>
                  </a:ext>
                </a:extLst>
              </a:tr>
              <a:tr h="862134">
                <a:tc>
                  <a:txBody>
                    <a:bodyPr/>
                    <a:lstStyle/>
                    <a:p>
                      <a:endParaRPr lang="en-US" sz="1200" b="0" kern="1200" dirty="0">
                        <a:solidFill>
                          <a:schemeClr val="tx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18405690"/>
                  </a:ext>
                </a:extLst>
              </a:tr>
              <a:tr h="862134">
                <a:tc>
                  <a:txBody>
                    <a:bodyPr/>
                    <a:lstStyle/>
                    <a:p>
                      <a:endParaRPr lang="en-US" sz="1200" b="0" kern="1200" dirty="0">
                        <a:solidFill>
                          <a:schemeClr val="tx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16574705"/>
                  </a:ext>
                </a:extLst>
              </a:tr>
              <a:tr h="862134">
                <a:tc>
                  <a:txBody>
                    <a:bodyPr/>
                    <a:lstStyle/>
                    <a:p>
                      <a:endParaRPr lang="en-US" sz="1200" b="0" kern="1200" dirty="0">
                        <a:solidFill>
                          <a:schemeClr val="tx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69018205"/>
                  </a:ext>
                </a:extLst>
              </a:tr>
              <a:tr h="862134">
                <a:tc>
                  <a:txBody>
                    <a:bodyPr/>
                    <a:lstStyle/>
                    <a:p>
                      <a:endParaRPr lang="en-US" sz="1200" b="0" kern="1200" dirty="0">
                        <a:solidFill>
                          <a:schemeClr val="tx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984543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7674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7532" y="290347"/>
            <a:ext cx="1149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Reflection</a:t>
            </a:r>
            <a:endParaRPr lang="en-US" dirty="0"/>
          </a:p>
        </p:txBody>
      </p:sp>
      <p:graphicFrame>
        <p:nvGraphicFramePr>
          <p:cNvPr id="9" name="Table 16">
            <a:extLst>
              <a:ext uri="{FF2B5EF4-FFF2-40B4-BE49-F238E27FC236}">
                <a16:creationId xmlns:a16="http://schemas.microsoft.com/office/drawing/2014/main" id="{424B9968-FA3E-C04E-9C31-9B7D924CC8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6924118"/>
              </p:ext>
            </p:extLst>
          </p:nvPr>
        </p:nvGraphicFramePr>
        <p:xfrm>
          <a:off x="217532" y="1258785"/>
          <a:ext cx="11598416" cy="5343426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1598416">
                  <a:extLst>
                    <a:ext uri="{9D8B030D-6E8A-4147-A177-3AD203B41FA5}">
                      <a16:colId xmlns:a16="http://schemas.microsoft.com/office/drawing/2014/main" val="1096553387"/>
                    </a:ext>
                  </a:extLst>
                </a:gridCol>
              </a:tblGrid>
              <a:tr h="10327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ea typeface="+mn-ea"/>
                          <a:cs typeface="Helvetica" panose="020B0604020202020204" pitchFamily="34" charset="0"/>
                        </a:rPr>
                        <a:t>Add here</a:t>
                      </a:r>
                    </a:p>
                    <a:p>
                      <a:endParaRPr lang="en-US" sz="12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73887319"/>
                  </a:ext>
                </a:extLst>
              </a:tr>
              <a:tr h="862134">
                <a:tc>
                  <a:txBody>
                    <a:bodyPr/>
                    <a:lstStyle/>
                    <a:p>
                      <a:endParaRPr lang="en-US" sz="1200" b="0" kern="1200" dirty="0">
                        <a:solidFill>
                          <a:schemeClr val="tx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98156387"/>
                  </a:ext>
                </a:extLst>
              </a:tr>
              <a:tr h="862134">
                <a:tc>
                  <a:txBody>
                    <a:bodyPr/>
                    <a:lstStyle/>
                    <a:p>
                      <a:endParaRPr lang="en-US" sz="1200" b="0" kern="1200" dirty="0">
                        <a:solidFill>
                          <a:schemeClr val="tx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18405690"/>
                  </a:ext>
                </a:extLst>
              </a:tr>
              <a:tr h="862134">
                <a:tc>
                  <a:txBody>
                    <a:bodyPr/>
                    <a:lstStyle/>
                    <a:p>
                      <a:endParaRPr lang="en-US" sz="1200" b="0" kern="1200" dirty="0">
                        <a:solidFill>
                          <a:schemeClr val="tx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16574705"/>
                  </a:ext>
                </a:extLst>
              </a:tr>
              <a:tr h="862134">
                <a:tc>
                  <a:txBody>
                    <a:bodyPr/>
                    <a:lstStyle/>
                    <a:p>
                      <a:endParaRPr lang="en-US" sz="1200" b="0" kern="1200" dirty="0">
                        <a:solidFill>
                          <a:schemeClr val="tx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69018205"/>
                  </a:ext>
                </a:extLst>
              </a:tr>
              <a:tr h="862134">
                <a:tc>
                  <a:txBody>
                    <a:bodyPr/>
                    <a:lstStyle/>
                    <a:p>
                      <a:endParaRPr lang="en-US" sz="1200" b="0" kern="1200" dirty="0">
                        <a:solidFill>
                          <a:schemeClr val="tx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98454311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17532" y="736270"/>
            <a:ext cx="96746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Helvetica Neue"/>
              </a:rPr>
              <a:t>What’s a theme or insight you learned from this group exercise?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2315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7018" y="711242"/>
            <a:ext cx="2105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Problem Statement:</a:t>
            </a:r>
            <a:endParaRPr lang="en-US" dirty="0"/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E5B77A46-111D-624B-A9A8-D296BE81E968}"/>
              </a:ext>
            </a:extLst>
          </p:cNvPr>
          <p:cNvSpPr txBox="1">
            <a:spLocks/>
          </p:cNvSpPr>
          <p:nvPr/>
        </p:nvSpPr>
        <p:spPr>
          <a:xfrm>
            <a:off x="155002" y="241000"/>
            <a:ext cx="7344008" cy="3274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>
                <a:latin typeface="HelveticaNeueLT Std" panose="020B0604020202020204" pitchFamily="34" charset="0"/>
              </a:rPr>
              <a:t>Example</a:t>
            </a:r>
            <a:endParaRPr lang="en-US" sz="1800" dirty="0">
              <a:latin typeface="HelveticaNeueLT Std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7018" y="1080574"/>
            <a:ext cx="116762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Helvetica Neue" panose="020B0604020202020204"/>
              </a:rPr>
              <a:t>Community leaders face barriers to effectively communicate timely and relevant resources to community members because they do not have a full view of the community members’ engagement with these resources.</a:t>
            </a:r>
          </a:p>
        </p:txBody>
      </p:sp>
      <p:sp>
        <p:nvSpPr>
          <p:cNvPr id="15" name="Text Placeholder 1">
            <a:extLst>
              <a:ext uri="{FF2B5EF4-FFF2-40B4-BE49-F238E27FC236}">
                <a16:creationId xmlns:a16="http://schemas.microsoft.com/office/drawing/2014/main" id="{A36F93C5-AA46-C147-8B7B-DEEA463BC0DC}"/>
              </a:ext>
            </a:extLst>
          </p:cNvPr>
          <p:cNvSpPr txBox="1">
            <a:spLocks/>
          </p:cNvSpPr>
          <p:nvPr/>
        </p:nvSpPr>
        <p:spPr>
          <a:xfrm>
            <a:off x="150637" y="2135066"/>
            <a:ext cx="2693763" cy="69368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b="0" i="0" kern="1200">
                <a:solidFill>
                  <a:schemeClr val="tx1"/>
                </a:solidFill>
                <a:latin typeface="Helvetica Neue"/>
                <a:ea typeface="+mn-ea"/>
                <a:cs typeface="Helvetica Neue"/>
              </a:defRPr>
            </a:lvl1pPr>
            <a:lvl2pPr marL="914400" indent="-4572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200" b="0" i="0" kern="1200">
                <a:solidFill>
                  <a:schemeClr val="tx1"/>
                </a:solidFill>
                <a:latin typeface="Helvetica Neue"/>
                <a:ea typeface="+mn-ea"/>
                <a:cs typeface="Helvetica Neue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1. How am I different and/or the same as the people experiencing this problem?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6" name="Text Placeholder 1">
            <a:extLst>
              <a:ext uri="{FF2B5EF4-FFF2-40B4-BE49-F238E27FC236}">
                <a16:creationId xmlns:a16="http://schemas.microsoft.com/office/drawing/2014/main" id="{1D0B2669-CA30-F949-AAE1-730BDB3CCFBC}"/>
              </a:ext>
            </a:extLst>
          </p:cNvPr>
          <p:cNvSpPr txBox="1">
            <a:spLocks/>
          </p:cNvSpPr>
          <p:nvPr/>
        </p:nvSpPr>
        <p:spPr>
          <a:xfrm>
            <a:off x="3166960" y="2091892"/>
            <a:ext cx="2693763" cy="6711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b="0" i="0" kern="1200">
                <a:solidFill>
                  <a:schemeClr val="tx1"/>
                </a:solidFill>
                <a:latin typeface="Helvetica Neue"/>
                <a:ea typeface="+mn-ea"/>
                <a:cs typeface="Helvetica Neue"/>
              </a:defRPr>
            </a:lvl1pPr>
            <a:lvl2pPr marL="914400" indent="-4572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200" b="0" i="0" kern="1200">
                <a:solidFill>
                  <a:schemeClr val="tx1"/>
                </a:solidFill>
                <a:latin typeface="Helvetica Neue"/>
                <a:ea typeface="+mn-ea"/>
                <a:cs typeface="Helvetica Neue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2. How might that affect my work?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7" name="Text Placeholder 1">
            <a:extLst>
              <a:ext uri="{FF2B5EF4-FFF2-40B4-BE49-F238E27FC236}">
                <a16:creationId xmlns:a16="http://schemas.microsoft.com/office/drawing/2014/main" id="{EC23B5F9-E105-0044-A57A-22F9DF87CA6B}"/>
              </a:ext>
            </a:extLst>
          </p:cNvPr>
          <p:cNvSpPr txBox="1">
            <a:spLocks/>
          </p:cNvSpPr>
          <p:nvPr/>
        </p:nvSpPr>
        <p:spPr>
          <a:xfrm>
            <a:off x="6107585" y="2112168"/>
            <a:ext cx="2693763" cy="904646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b="0" i="0" kern="1200">
                <a:solidFill>
                  <a:schemeClr val="tx1"/>
                </a:solidFill>
                <a:latin typeface="Helvetica Neue"/>
                <a:ea typeface="+mn-ea"/>
                <a:cs typeface="Helvetica Neue"/>
              </a:defRPr>
            </a:lvl1pPr>
            <a:lvl2pPr marL="914400" indent="-4572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200" b="0" i="0" kern="1200">
                <a:solidFill>
                  <a:schemeClr val="tx1"/>
                </a:solidFill>
                <a:latin typeface="Helvetica Neue"/>
                <a:ea typeface="+mn-ea"/>
                <a:cs typeface="Helvetica Neue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3. What beliefs or assumptions do I hold about the people, organizations, or context in which this problem exists?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8" name="Text Placeholder 1">
            <a:extLst>
              <a:ext uri="{FF2B5EF4-FFF2-40B4-BE49-F238E27FC236}">
                <a16:creationId xmlns:a16="http://schemas.microsoft.com/office/drawing/2014/main" id="{EC23B5F9-E105-0044-A57A-22F9DF87CA6B}"/>
              </a:ext>
            </a:extLst>
          </p:cNvPr>
          <p:cNvSpPr txBox="1">
            <a:spLocks/>
          </p:cNvSpPr>
          <p:nvPr/>
        </p:nvSpPr>
        <p:spPr>
          <a:xfrm>
            <a:off x="9030789" y="2101270"/>
            <a:ext cx="2693763" cy="69443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b="0" i="0" kern="1200">
                <a:solidFill>
                  <a:schemeClr val="tx1"/>
                </a:solidFill>
                <a:latin typeface="Helvetica Neue"/>
                <a:ea typeface="+mn-ea"/>
                <a:cs typeface="Helvetica Neue"/>
              </a:defRPr>
            </a:lvl1pPr>
            <a:lvl2pPr marL="914400" indent="-4572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200" b="0" i="0" kern="1200">
                <a:solidFill>
                  <a:schemeClr val="tx1"/>
                </a:solidFill>
                <a:latin typeface="Helvetica Neue"/>
                <a:ea typeface="+mn-ea"/>
                <a:cs typeface="Helvetica Neue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4. How might that affect my work?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50637" y="1754470"/>
            <a:ext cx="2240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Relationship to users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6107585" y="1743202"/>
            <a:ext cx="2487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Relationship to problem</a:t>
            </a:r>
            <a:endParaRPr lang="en-US" dirty="0"/>
          </a:p>
        </p:txBody>
      </p:sp>
      <p:graphicFrame>
        <p:nvGraphicFramePr>
          <p:cNvPr id="21" name="Table 16">
            <a:extLst>
              <a:ext uri="{FF2B5EF4-FFF2-40B4-BE49-F238E27FC236}">
                <a16:creationId xmlns:a16="http://schemas.microsoft.com/office/drawing/2014/main" id="{424B9968-FA3E-C04E-9C31-9B7D924CC8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0848871"/>
              </p:ext>
            </p:extLst>
          </p:nvPr>
        </p:nvGraphicFramePr>
        <p:xfrm>
          <a:off x="3230339" y="3016814"/>
          <a:ext cx="2712773" cy="3469556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712773">
                  <a:extLst>
                    <a:ext uri="{9D8B030D-6E8A-4147-A177-3AD203B41FA5}">
                      <a16:colId xmlns:a16="http://schemas.microsoft.com/office/drawing/2014/main" val="1096553387"/>
                    </a:ext>
                  </a:extLst>
                </a:gridCol>
              </a:tblGrid>
              <a:tr h="883154"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Clr>
                          <a:schemeClr val="dk1"/>
                        </a:buClr>
                        <a:buSzPts val="1200"/>
                      </a:pPr>
                      <a:r>
                        <a:rPr lang="en-US" sz="1200" b="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I might not understand the systems/tools organizations</a:t>
                      </a:r>
                      <a:r>
                        <a:rPr lang="en-US" sz="1200" b="0" baseline="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are using.</a:t>
                      </a:r>
                      <a:endParaRPr lang="en-US" sz="1200" b="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  <a:p>
                      <a:endParaRPr lang="en-US" sz="1200" b="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73887319"/>
                  </a:ext>
                </a:extLst>
              </a:tr>
              <a:tr h="862134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I might not understand user priorities</a:t>
                      </a:r>
                      <a:r>
                        <a:rPr lang="en-US" sz="1200" b="0" baseline="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and needs.</a:t>
                      </a:r>
                      <a:endParaRPr lang="en-US" sz="1200" b="0" kern="1200" dirty="0">
                        <a:solidFill>
                          <a:schemeClr val="tx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98156387"/>
                  </a:ext>
                </a:extLst>
              </a:tr>
              <a:tr h="862134">
                <a:tc>
                  <a:txBody>
                    <a:bodyPr/>
                    <a:lstStyle/>
                    <a:p>
                      <a:endParaRPr lang="en-US" sz="1200" b="0" kern="1200" dirty="0">
                        <a:solidFill>
                          <a:schemeClr val="tx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18405690"/>
                  </a:ext>
                </a:extLst>
              </a:tr>
              <a:tr h="862134">
                <a:tc>
                  <a:txBody>
                    <a:bodyPr/>
                    <a:lstStyle/>
                    <a:p>
                      <a:endParaRPr lang="en-US" sz="1200" b="0" kern="1200" dirty="0">
                        <a:solidFill>
                          <a:schemeClr val="tx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16574705"/>
                  </a:ext>
                </a:extLst>
              </a:tr>
            </a:tbl>
          </a:graphicData>
        </a:graphic>
      </p:graphicFrame>
      <p:graphicFrame>
        <p:nvGraphicFramePr>
          <p:cNvPr id="22" name="Table 16">
            <a:extLst>
              <a:ext uri="{FF2B5EF4-FFF2-40B4-BE49-F238E27FC236}">
                <a16:creationId xmlns:a16="http://schemas.microsoft.com/office/drawing/2014/main" id="{424B9968-FA3E-C04E-9C31-9B7D924CC8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6206745"/>
              </p:ext>
            </p:extLst>
          </p:nvPr>
        </p:nvGraphicFramePr>
        <p:xfrm>
          <a:off x="6172501" y="3016814"/>
          <a:ext cx="2712773" cy="3469556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712773">
                  <a:extLst>
                    <a:ext uri="{9D8B030D-6E8A-4147-A177-3AD203B41FA5}">
                      <a16:colId xmlns:a16="http://schemas.microsoft.com/office/drawing/2014/main" val="1096553387"/>
                    </a:ext>
                  </a:extLst>
                </a:gridCol>
              </a:tblGrid>
              <a:tr h="8831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200"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That organizations have directories of resources to point to online.</a:t>
                      </a:r>
                    </a:p>
                    <a:p>
                      <a:pPr>
                        <a:spcBef>
                          <a:spcPts val="0"/>
                        </a:spcBef>
                        <a:buSzPts val="1200"/>
                      </a:pPr>
                      <a:endParaRPr lang="en-US" sz="1200" b="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73887319"/>
                  </a:ext>
                </a:extLst>
              </a:tr>
              <a:tr h="8621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That organizations have time to learn</a:t>
                      </a:r>
                      <a:r>
                        <a:rPr lang="en-US" sz="1200" b="0" baseline="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a new digital tool.</a:t>
                      </a:r>
                      <a:endParaRPr lang="en-US" sz="1200" b="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  <a:p>
                      <a:endParaRPr lang="en-US" sz="1200" b="0" kern="1200" dirty="0">
                        <a:solidFill>
                          <a:schemeClr val="tx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98156387"/>
                  </a:ext>
                </a:extLst>
              </a:tr>
              <a:tr h="862134">
                <a:tc>
                  <a:txBody>
                    <a:bodyPr/>
                    <a:lstStyle/>
                    <a:p>
                      <a:endParaRPr lang="en-US" sz="1200" b="0" kern="1200" dirty="0">
                        <a:solidFill>
                          <a:schemeClr val="tx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18405690"/>
                  </a:ext>
                </a:extLst>
              </a:tr>
              <a:tr h="862134">
                <a:tc>
                  <a:txBody>
                    <a:bodyPr/>
                    <a:lstStyle/>
                    <a:p>
                      <a:endParaRPr lang="en-US" sz="1200" b="0" kern="1200" dirty="0">
                        <a:solidFill>
                          <a:schemeClr val="tx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16574705"/>
                  </a:ext>
                </a:extLst>
              </a:tr>
            </a:tbl>
          </a:graphicData>
        </a:graphic>
      </p:graphicFrame>
      <p:graphicFrame>
        <p:nvGraphicFramePr>
          <p:cNvPr id="23" name="Table 16">
            <a:extLst>
              <a:ext uri="{FF2B5EF4-FFF2-40B4-BE49-F238E27FC236}">
                <a16:creationId xmlns:a16="http://schemas.microsoft.com/office/drawing/2014/main" id="{424B9968-FA3E-C04E-9C31-9B7D924CC8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1797603"/>
              </p:ext>
            </p:extLst>
          </p:nvPr>
        </p:nvGraphicFramePr>
        <p:xfrm>
          <a:off x="9120543" y="3016814"/>
          <a:ext cx="2712773" cy="3469556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712773">
                  <a:extLst>
                    <a:ext uri="{9D8B030D-6E8A-4147-A177-3AD203B41FA5}">
                      <a16:colId xmlns:a16="http://schemas.microsoft.com/office/drawing/2014/main" val="1096553387"/>
                    </a:ext>
                  </a:extLst>
                </a:gridCol>
              </a:tblGrid>
              <a:tr h="8831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There might not be as many desired</a:t>
                      </a:r>
                      <a:r>
                        <a:rPr lang="en-US" sz="1200" b="0" baseline="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</a:t>
                      </a:r>
                      <a:r>
                        <a:rPr lang="en-US" sz="1200" b="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resources as possible to include.</a:t>
                      </a:r>
                    </a:p>
                    <a:p>
                      <a:endParaRPr lang="en-US" sz="1200" b="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73887319"/>
                  </a:ext>
                </a:extLst>
              </a:tr>
              <a:tr h="8621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If organizations don’t have time to learn a new tech tool there</a:t>
                      </a:r>
                      <a:r>
                        <a:rPr lang="en-US" sz="1200" b="0" baseline="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will be poor user adoption.</a:t>
                      </a:r>
                      <a:endParaRPr lang="en-US" sz="1200" b="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  <a:p>
                      <a:endParaRPr lang="en-US" sz="1200" b="0" kern="1200" dirty="0">
                        <a:solidFill>
                          <a:schemeClr val="tx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98156387"/>
                  </a:ext>
                </a:extLst>
              </a:tr>
              <a:tr h="862134">
                <a:tc>
                  <a:txBody>
                    <a:bodyPr/>
                    <a:lstStyle/>
                    <a:p>
                      <a:endParaRPr lang="en-US" sz="1200" b="0" kern="1200" dirty="0">
                        <a:solidFill>
                          <a:schemeClr val="tx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18405690"/>
                  </a:ext>
                </a:extLst>
              </a:tr>
              <a:tr h="862134">
                <a:tc>
                  <a:txBody>
                    <a:bodyPr/>
                    <a:lstStyle/>
                    <a:p>
                      <a:endParaRPr lang="en-US" sz="1200" b="0" kern="1200" dirty="0">
                        <a:solidFill>
                          <a:schemeClr val="tx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16574705"/>
                  </a:ext>
                </a:extLst>
              </a:tr>
            </a:tbl>
          </a:graphicData>
        </a:graphic>
      </p:graphicFrame>
      <p:graphicFrame>
        <p:nvGraphicFramePr>
          <p:cNvPr id="24" name="Table 16">
            <a:extLst>
              <a:ext uri="{FF2B5EF4-FFF2-40B4-BE49-F238E27FC236}">
                <a16:creationId xmlns:a16="http://schemas.microsoft.com/office/drawing/2014/main" id="{424B9968-FA3E-C04E-9C31-9B7D924CC8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9138987"/>
              </p:ext>
            </p:extLst>
          </p:nvPr>
        </p:nvGraphicFramePr>
        <p:xfrm>
          <a:off x="260705" y="3016814"/>
          <a:ext cx="2712773" cy="3469556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712773">
                  <a:extLst>
                    <a:ext uri="{9D8B030D-6E8A-4147-A177-3AD203B41FA5}">
                      <a16:colId xmlns:a16="http://schemas.microsoft.com/office/drawing/2014/main" val="1096553387"/>
                    </a:ext>
                  </a:extLst>
                </a:gridCol>
              </a:tblGrid>
              <a:tr h="883154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SzPts val="1200"/>
                      </a:pPr>
                      <a:r>
                        <a:rPr lang="en-US" sz="1200" b="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I have access to the internet, new technologies, and I’m tech savvy.</a:t>
                      </a:r>
                    </a:p>
                    <a:p>
                      <a:endParaRPr lang="en-US" sz="12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73887319"/>
                  </a:ext>
                </a:extLst>
              </a:tr>
              <a:tr h="8621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I don't have to worry about money and where I will live, so I have more freedom to focus on other things.</a:t>
                      </a:r>
                    </a:p>
                    <a:p>
                      <a:endParaRPr lang="en-US" sz="1200" b="0" kern="1200" dirty="0">
                        <a:solidFill>
                          <a:schemeClr val="tx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98156387"/>
                  </a:ext>
                </a:extLst>
              </a:tr>
              <a:tr h="862134">
                <a:tc>
                  <a:txBody>
                    <a:bodyPr/>
                    <a:lstStyle/>
                    <a:p>
                      <a:endParaRPr lang="en-US" sz="1200" b="0" kern="1200" dirty="0">
                        <a:solidFill>
                          <a:schemeClr val="tx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18405690"/>
                  </a:ext>
                </a:extLst>
              </a:tr>
              <a:tr h="862134">
                <a:tc>
                  <a:txBody>
                    <a:bodyPr/>
                    <a:lstStyle/>
                    <a:p>
                      <a:endParaRPr lang="en-US" sz="1200" b="0" kern="1200" dirty="0">
                        <a:solidFill>
                          <a:schemeClr val="tx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165747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97941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</TotalTime>
  <Words>434</Words>
  <Application>Microsoft Office PowerPoint</Application>
  <PresentationFormat>Widescreen</PresentationFormat>
  <Paragraphs>48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Helvetica</vt:lpstr>
      <vt:lpstr>Helvetica Neue</vt:lpstr>
      <vt:lpstr>HelveticaNeueLT Std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Buenaventura, Ana</dc:creator>
  <cp:lastModifiedBy>Milionis, Cynthia</cp:lastModifiedBy>
  <cp:revision>38</cp:revision>
  <dcterms:created xsi:type="dcterms:W3CDTF">2021-08-18T18:38:17Z</dcterms:created>
  <dcterms:modified xsi:type="dcterms:W3CDTF">2024-06-21T22:08:58Z</dcterms:modified>
</cp:coreProperties>
</file>