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F6F2FB-55CA-400A-B8A5-7A1E7473B5EF}" v="271" dt="2021-08-25T17:58:55.6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8"/>
    <p:restoredTop sz="79218" autoAdjust="0"/>
  </p:normalViewPr>
  <p:slideViewPr>
    <p:cSldViewPr snapToGrid="0" snapToObjects="1">
      <p:cViewPr varScale="1">
        <p:scale>
          <a:sx n="78" d="100"/>
          <a:sy n="78" d="100"/>
        </p:scale>
        <p:origin x="450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Buenaventura" userId="WTToG8EBkj56AWiO6vL1A0YgMtrg2/lqi1NwacLPwGA=" providerId="None" clId="Web-{A8F6F2FB-55CA-400A-B8A5-7A1E7473B5EF}"/>
    <pc:docChg chg="modSld">
      <pc:chgData name="Ana Buenaventura" userId="WTToG8EBkj56AWiO6vL1A0YgMtrg2/lqi1NwacLPwGA=" providerId="None" clId="Web-{A8F6F2FB-55CA-400A-B8A5-7A1E7473B5EF}" dt="2021-08-25T17:54:57.931" v="8" actId="20577"/>
      <pc:docMkLst>
        <pc:docMk/>
      </pc:docMkLst>
      <pc:sldChg chg="modSp">
        <pc:chgData name="Ana Buenaventura" userId="WTToG8EBkj56AWiO6vL1A0YgMtrg2/lqi1NwacLPwGA=" providerId="None" clId="Web-{A8F6F2FB-55CA-400A-B8A5-7A1E7473B5EF}" dt="2021-08-25T17:54:57.931" v="8" actId="20577"/>
        <pc:sldMkLst>
          <pc:docMk/>
          <pc:sldMk cId="973459035" sldId="261"/>
        </pc:sldMkLst>
        <pc:spChg chg="mod">
          <ac:chgData name="Ana Buenaventura" userId="WTToG8EBkj56AWiO6vL1A0YgMtrg2/lqi1NwacLPwGA=" providerId="None" clId="Web-{A8F6F2FB-55CA-400A-B8A5-7A1E7473B5EF}" dt="2021-08-25T17:54:57.931" v="8" actId="20577"/>
          <ac:spMkLst>
            <pc:docMk/>
            <pc:sldMk cId="973459035" sldId="261"/>
            <ac:spMk id="3" creationId="{6E7235A1-94E6-4041-9008-C259D13A03FF}"/>
          </ac:spMkLst>
        </pc:spChg>
      </pc:sldChg>
    </pc:docChg>
  </pc:docChgLst>
  <pc:docChgLst>
    <pc:chgData name="Ana Buenaventura" clId="Web-{A8F6F2FB-55CA-400A-B8A5-7A1E7473B5EF}"/>
    <pc:docChg chg="modSld">
      <pc:chgData name="Ana Buenaventura" userId="" providerId="" clId="Web-{A8F6F2FB-55CA-400A-B8A5-7A1E7473B5EF}" dt="2021-08-25T17:58:52.413" v="125" actId="20577"/>
      <pc:docMkLst>
        <pc:docMk/>
      </pc:docMkLst>
      <pc:sldChg chg="modSp">
        <pc:chgData name="Ana Buenaventura" userId="" providerId="" clId="Web-{A8F6F2FB-55CA-400A-B8A5-7A1E7473B5EF}" dt="2021-08-25T17:58:52.413" v="125" actId="20577"/>
        <pc:sldMkLst>
          <pc:docMk/>
          <pc:sldMk cId="973459035" sldId="261"/>
        </pc:sldMkLst>
        <pc:spChg chg="mod">
          <ac:chgData name="Ana Buenaventura" userId="" providerId="" clId="Web-{A8F6F2FB-55CA-400A-B8A5-7A1E7473B5EF}" dt="2021-08-25T17:58:52.413" v="125" actId="20577"/>
          <ac:spMkLst>
            <pc:docMk/>
            <pc:sldMk cId="973459035" sldId="261"/>
            <ac:spMk id="3" creationId="{6E7235A1-94E6-4041-9008-C259D13A03F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D8D6A-184C-0141-897C-06F9DE8BF1B5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81B4E-FF84-6342-9D8D-B38F1A032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07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E81B4E-FF84-6342-9D8D-B38F1A0325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98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A5669-85B2-9C40-B701-76D1732D5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CC0AFB-F77B-E143-AAC2-2209FAF05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C05DE-72D9-4D4B-8193-02E43B902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57AA8-6D7E-CE41-97AF-13546C119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102FE-087F-E34D-B6D7-6AE0C0077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1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64164-B27B-A84E-AA91-640DD1112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C403E6-3293-2E48-A3BF-808999F28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33544-C4D3-664D-83E2-423D95047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BA218-9BA5-0B4F-898A-6873B8DF1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55F5E-66B2-DD4A-864A-6B4A6E39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4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1C8FCB-8F8E-3041-90F8-D5B85CA2E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4041B1-2AF6-AB45-978E-D2FC6D892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C336C-E65D-9B45-BAA6-22F06D51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C6F7F-0FA4-C543-A768-F4ABB67B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575FA-E97A-624F-A005-8EDF08A2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98910-FCA2-2B47-AE88-C5E86734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A91D9-BB2D-4049-8EE1-CF13DFD72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15B39-DD56-8A41-97CE-84A2757A6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EE81E-F6B8-6E44-A224-B368EEE5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BFE94-844F-6947-9495-43291F04D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5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AECBC-63BD-EB44-B44B-24D167B3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4607E-83ED-8E42-AF5F-2DA575904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3FA12-B4B2-6847-8F48-81F68E686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B67C0-F685-9A49-8969-C5D81EEE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77797-7F66-CC4F-AB5E-9621729FA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4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04153-BAAE-3C41-A9B5-0F58A9830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38899-7EC8-D84C-B49F-809A4479EF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2B610E-D2D1-7F44-AE1D-F43DF7383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6E731-C6AE-2945-88F1-31C3090EC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12039-AB79-3642-9913-94AE32BAD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77E85F-8951-754E-B73C-D58346BF6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4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89DFA-573E-4743-9F2D-74E70845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8E29B-138A-7D47-B1EE-09BF0D2D0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DD7DF-D7D3-BB47-B86F-3127A4C9FB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92915F-CBBA-734E-A740-41F018B52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23D13-45C1-824E-9111-136DEA0EB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981E76-7621-B24D-BDA2-9910C51CD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F806EE-A510-6246-9E76-669BDFEE6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85A66F-4E1E-DD43-90FE-6CB98FCD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4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2506-CBBF-A44B-8485-F13EBBCB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4B90E8-3EE7-7A47-A970-48FBBD25B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32281A-29B3-D245-B74D-DE58A2359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9F1641-7C22-4D43-9B31-EB63CB0D1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9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D2E6EE-3B27-AE4D-BF8E-5B7F2F041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380B45-8E99-6A47-BE68-409341E69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003E2-FB25-B840-8DBD-0DDE21064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7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1582D-C4A8-5F46-A175-D4E066F78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719A8-D52E-9344-B3BE-12016BAC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1C2E6-A96A-BE4E-A4CE-E6AA55DD3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75B39-44D0-E749-8278-5C0DD6E0A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0B11A-9C4D-EC4D-A548-3B5A621D1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AC79F-6F6C-E348-8C5B-CA576FD67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6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4EAA8-E140-3844-8818-4D3242FA7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8188C3-B762-8944-9931-9032184D0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611498-101A-C74E-A0B1-8AAB107D2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3B76C-4822-DB4F-BFAE-4475221E5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1EBA-1AAE-F74E-A0D4-DE0572380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28F81-692B-B942-B172-61347A4F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9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6F02EA-5329-A243-A213-F97CEC98C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118AF-C53D-3941-9176-F03713F5C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13F62-B4B4-F044-AB1F-8CDEC8DDE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69DB9-13E1-3745-817F-754EBE6606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AFA10-24F6-3148-A75D-2064933EA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7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B77A46-111D-624B-A9A8-D296BE81E9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3874" y="241000"/>
            <a:ext cx="7344008" cy="327411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latin typeface="HelveticaNeueLT Std" panose="020B0604020202020204" pitchFamily="34" charset="0"/>
              </a:rPr>
              <a:t>Guide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E33D06CD-A3AC-284D-AB23-88148A123FDA}"/>
              </a:ext>
            </a:extLst>
          </p:cNvPr>
          <p:cNvSpPr txBox="1">
            <a:spLocks/>
          </p:cNvSpPr>
          <p:nvPr/>
        </p:nvSpPr>
        <p:spPr>
          <a:xfrm>
            <a:off x="556991" y="1029682"/>
            <a:ext cx="4487975" cy="5695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Vision &amp; Value Statement</a:t>
            </a:r>
            <a:endParaRPr lang="en-US" sz="1400" dirty="0"/>
          </a:p>
          <a:p>
            <a:endParaRPr lang="en-US" dirty="0"/>
          </a:p>
          <a:p>
            <a:r>
              <a:rPr lang="en-US" dirty="0"/>
              <a:t>A vision statement is a clear, concise statement about the overall goal(s) and direction of the project.  </a:t>
            </a:r>
            <a:br>
              <a:rPr lang="en-US" dirty="0"/>
            </a:br>
            <a:endParaRPr lang="en-US" dirty="0"/>
          </a:p>
          <a:p>
            <a:r>
              <a:rPr lang="en-US" dirty="0"/>
              <a:t>As you formulate your vision, map out the individuals who will use your product and the value they will receive from it. </a:t>
            </a:r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b="1" dirty="0"/>
          </a:p>
          <a:p>
            <a:endParaRPr lang="en-US" sz="15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500" dirty="0"/>
          </a:p>
          <a:p>
            <a:endParaRPr lang="en-US" sz="1500" dirty="0"/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E33D06CD-A3AC-284D-AB23-88148A123FDA}"/>
              </a:ext>
            </a:extLst>
          </p:cNvPr>
          <p:cNvSpPr txBox="1">
            <a:spLocks/>
          </p:cNvSpPr>
          <p:nvPr/>
        </p:nvSpPr>
        <p:spPr>
          <a:xfrm>
            <a:off x="5748530" y="1119134"/>
            <a:ext cx="4487975" cy="4438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 </a:t>
            </a:r>
            <a:endParaRPr lang="en-US" sz="1400" dirty="0"/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sz="1500" dirty="0"/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5074684D-C98C-43E9-A738-D4F90F3D60A8}"/>
              </a:ext>
            </a:extLst>
          </p:cNvPr>
          <p:cNvSpPr txBox="1">
            <a:spLocks/>
          </p:cNvSpPr>
          <p:nvPr/>
        </p:nvSpPr>
        <p:spPr>
          <a:xfrm>
            <a:off x="5536095" y="1115068"/>
            <a:ext cx="4741177" cy="50180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Neue"/>
                <a:cs typeface="Helvetica Neue"/>
              </a:rPr>
              <a:t>Tips</a:t>
            </a:r>
          </a:p>
          <a:p>
            <a:pPr marL="0" indent="0">
              <a:buNone/>
            </a:pPr>
            <a:r>
              <a:rPr lang="en-US" sz="1200" dirty="0">
                <a:latin typeface="Helvetica Neue"/>
              </a:rPr>
              <a:t>Based on what you have learned through your discovery process, answer the following questions as a team: </a:t>
            </a:r>
          </a:p>
          <a:p>
            <a:pPr marL="0" indent="0">
              <a:buNone/>
            </a:pPr>
            <a:r>
              <a:rPr lang="en-US" sz="1200" dirty="0">
                <a:latin typeface="Helvetica Neue"/>
              </a:rPr>
              <a:t>Who will benefit from this product? </a:t>
            </a:r>
          </a:p>
          <a:p>
            <a:r>
              <a:rPr lang="en-US" sz="1200" dirty="0">
                <a:latin typeface="Helvetica Neue"/>
              </a:rPr>
              <a:t>What value will this product bring them?</a:t>
            </a:r>
          </a:p>
          <a:p>
            <a:r>
              <a:rPr lang="en-US" sz="1200" dirty="0">
                <a:latin typeface="Helvetica Neue"/>
              </a:rPr>
              <a:t>What behaviors and feelings will this product inspire? </a:t>
            </a:r>
          </a:p>
          <a:p>
            <a:r>
              <a:rPr lang="en-US" sz="1200" dirty="0">
                <a:latin typeface="Helvetica Neue"/>
              </a:rPr>
              <a:t>What needs is this product fulfilling? </a:t>
            </a:r>
          </a:p>
          <a:p>
            <a:r>
              <a:rPr lang="en-US" sz="1200">
                <a:latin typeface="Helvetica Neue"/>
              </a:rPr>
              <a:t>What </a:t>
            </a:r>
            <a:r>
              <a:rPr lang="en-US" sz="1200" dirty="0">
                <a:latin typeface="Helvetica Neue"/>
              </a:rPr>
              <a:t>makes it stand out from other products out there? 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599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235A1-94E6-4041-9008-C259D13A0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874" y="1856784"/>
            <a:ext cx="10515600" cy="4351338"/>
          </a:xfrm>
        </p:spPr>
        <p:txBody>
          <a:bodyPr/>
          <a:lstStyle/>
          <a:p>
            <a:pPr marL="0" marR="0" lvl="0" indent="0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schemeClr val="tx1"/>
                </a:solidFill>
                <a:effectLst/>
                <a:latin typeface="HelveticaNeue"/>
              </a:rPr>
              <a:t>This </a:t>
            </a:r>
            <a:r>
              <a:rPr lang="en-US" sz="2400" kern="1200" dirty="0">
                <a:solidFill>
                  <a:schemeClr val="bg1">
                    <a:lumMod val="65000"/>
                  </a:schemeClr>
                </a:solidFill>
                <a:effectLst/>
                <a:latin typeface="HelveticaNeue"/>
              </a:rPr>
              <a:t>(name of product)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HelveticaNeue"/>
              </a:rPr>
              <a:t> exists for </a:t>
            </a:r>
            <a:r>
              <a:rPr lang="en-US" sz="2400" kern="1200" dirty="0">
                <a:solidFill>
                  <a:schemeClr val="bg1">
                    <a:lumMod val="65000"/>
                  </a:schemeClr>
                </a:solidFill>
                <a:effectLst/>
                <a:latin typeface="HelveticaNeue"/>
              </a:rPr>
              <a:t>(people who will benefit from the product)</a:t>
            </a:r>
          </a:p>
          <a:p>
            <a:pPr marL="0" marR="0" lvl="0" indent="0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schemeClr val="tx1"/>
                </a:solidFill>
                <a:effectLst/>
                <a:latin typeface="HelveticaNeue"/>
              </a:rPr>
              <a:t>in order to </a:t>
            </a:r>
            <a:r>
              <a:rPr lang="en-US" sz="2400" kern="1200" dirty="0">
                <a:solidFill>
                  <a:schemeClr val="bg1">
                    <a:lumMod val="65000"/>
                  </a:schemeClr>
                </a:solidFill>
                <a:effectLst/>
                <a:latin typeface="HelveticaNeue"/>
              </a:rPr>
              <a:t>(product’s positive impact)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HelveticaNeue"/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C4E66DE1-A44C-841A-78CA-D0517C7A4046}"/>
              </a:ext>
            </a:extLst>
          </p:cNvPr>
          <p:cNvSpPr txBox="1">
            <a:spLocks/>
          </p:cNvSpPr>
          <p:nvPr/>
        </p:nvSpPr>
        <p:spPr>
          <a:xfrm>
            <a:off x="543874" y="241000"/>
            <a:ext cx="7344008" cy="32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HelveticaNeueLT Std" panose="020B0604020202020204" pitchFamily="34" charset="0"/>
              </a:rPr>
              <a:t>Vision Statement</a:t>
            </a:r>
          </a:p>
        </p:txBody>
      </p:sp>
    </p:spTree>
    <p:extLst>
      <p:ext uri="{BB962C8B-B14F-4D97-AF65-F5344CB8AC3E}">
        <p14:creationId xmlns:p14="http://schemas.microsoft.com/office/powerpoint/2010/main" val="597197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E65D19-782F-16CB-2288-9405807A0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AF467464-9AD9-4D90-383B-5F125E4CD7BD}"/>
              </a:ext>
            </a:extLst>
          </p:cNvPr>
          <p:cNvSpPr txBox="1">
            <a:spLocks/>
          </p:cNvSpPr>
          <p:nvPr/>
        </p:nvSpPr>
        <p:spPr>
          <a:xfrm>
            <a:off x="439545" y="241000"/>
            <a:ext cx="7344008" cy="327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HelveticaNeueLT Std" panose="020B0604020202020204" pitchFamily="34" charset="0"/>
              </a:rPr>
              <a:t>Value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517AE4-E934-B70D-31CD-64C459C606F5}"/>
              </a:ext>
            </a:extLst>
          </p:cNvPr>
          <p:cNvSpPr/>
          <p:nvPr/>
        </p:nvSpPr>
        <p:spPr>
          <a:xfrm>
            <a:off x="392184" y="931110"/>
            <a:ext cx="29209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ct val="20000"/>
              </a:spcBef>
            </a:pP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Who will benefit from this product?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F2FBE-F6FC-3B28-1A8D-5EBB7006AC7C}"/>
              </a:ext>
            </a:extLst>
          </p:cNvPr>
          <p:cNvSpPr/>
          <p:nvPr/>
        </p:nvSpPr>
        <p:spPr>
          <a:xfrm>
            <a:off x="6040768" y="931110"/>
            <a:ext cx="24449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defRPr/>
            </a:pP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What will they find valuable?</a:t>
            </a:r>
            <a:endParaRPr lang="en-US" sz="1200" dirty="0">
              <a:solidFill>
                <a:sysClr val="windowText" lastClr="000000"/>
              </a:solidFill>
              <a:latin typeface="Helvetica Neue"/>
              <a:cs typeface="Helvetica Neue"/>
            </a:endParaRPr>
          </a:p>
        </p:txBody>
      </p:sp>
      <p:graphicFrame>
        <p:nvGraphicFramePr>
          <p:cNvPr id="8" name="Table 16">
            <a:extLst>
              <a:ext uri="{FF2B5EF4-FFF2-40B4-BE49-F238E27FC236}">
                <a16:creationId xmlns:a16="http://schemas.microsoft.com/office/drawing/2014/main" id="{6FA26909-DEB7-DF40-2D12-9455196EF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858362"/>
              </p:ext>
            </p:extLst>
          </p:nvPr>
        </p:nvGraphicFramePr>
        <p:xfrm>
          <a:off x="484816" y="1292087"/>
          <a:ext cx="5418894" cy="507889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418894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4648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96C044C-F0E6-FC67-3A50-3956E561D1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997303"/>
              </p:ext>
            </p:extLst>
          </p:nvPr>
        </p:nvGraphicFramePr>
        <p:xfrm>
          <a:off x="6157524" y="1292086"/>
          <a:ext cx="5803319" cy="507017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803319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45029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4112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132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1669</TotalTime>
  <Words>182</Words>
  <Application>Microsoft Office PowerPoint</Application>
  <PresentationFormat>Widescreen</PresentationFormat>
  <Paragraphs>43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Helvetica Neue</vt:lpstr>
      <vt:lpstr>HelveticaNeue</vt:lpstr>
      <vt:lpstr>HelveticaNeueLT Std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Buenaventura, Ana</dc:creator>
  <cp:lastModifiedBy>Milionis, Cynthia</cp:lastModifiedBy>
  <cp:revision>95</cp:revision>
  <dcterms:created xsi:type="dcterms:W3CDTF">2021-08-18T18:38:17Z</dcterms:created>
  <dcterms:modified xsi:type="dcterms:W3CDTF">2024-06-21T22:41:15Z</dcterms:modified>
</cp:coreProperties>
</file>